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
      <p:font typeface="Lato Light"/>
      <p:regular r:id="rId39"/>
      <p:bold r:id="rId40"/>
      <p:italic r:id="rId41"/>
      <p:boldItalic r:id="rId42"/>
    </p:embeddedFont>
    <p:embeddedFont>
      <p:font typeface="Montserrat Medium"/>
      <p:regular r:id="rId43"/>
      <p:bold r:id="rId44"/>
      <p:italic r:id="rId45"/>
      <p:boldItalic r:id="rId46"/>
    </p:embeddedFont>
    <p:embeddedFont>
      <p:font typeface="Average"/>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bold.fntdata"/><Relationship Id="rId20" Type="http://schemas.openxmlformats.org/officeDocument/2006/relationships/slide" Target="slides/slide15.xml"/><Relationship Id="rId42" Type="http://schemas.openxmlformats.org/officeDocument/2006/relationships/font" Target="fonts/LatoLight-boldItalic.fntdata"/><Relationship Id="rId41" Type="http://schemas.openxmlformats.org/officeDocument/2006/relationships/font" Target="fonts/LatoLight-italic.fntdata"/><Relationship Id="rId22" Type="http://schemas.openxmlformats.org/officeDocument/2006/relationships/slide" Target="slides/slide17.xml"/><Relationship Id="rId44" Type="http://schemas.openxmlformats.org/officeDocument/2006/relationships/font" Target="fonts/MontserratMedium-bold.fntdata"/><Relationship Id="rId21" Type="http://schemas.openxmlformats.org/officeDocument/2006/relationships/slide" Target="slides/slide16.xml"/><Relationship Id="rId43" Type="http://schemas.openxmlformats.org/officeDocument/2006/relationships/font" Target="fonts/MontserratMedium-regular.fntdata"/><Relationship Id="rId24" Type="http://schemas.openxmlformats.org/officeDocument/2006/relationships/slide" Target="slides/slide19.xml"/><Relationship Id="rId46" Type="http://schemas.openxmlformats.org/officeDocument/2006/relationships/font" Target="fonts/MontserratMedium-boldItalic.fntdata"/><Relationship Id="rId23" Type="http://schemas.openxmlformats.org/officeDocument/2006/relationships/slide" Target="slides/slide18.xml"/><Relationship Id="rId45" Type="http://schemas.openxmlformats.org/officeDocument/2006/relationships/font" Target="fonts/Montserrat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Average-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LatoLight-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7e4df9b16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7e4df9b16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7e4df9b16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7e4df9b16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7e4df9b16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7e4df9b16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e4df9b16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e4df9b16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8040119c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8040119c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040119c6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8040119c6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8040119c6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8040119c6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e4df9b1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7e4df9b1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e4df9b16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7e4df9b16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6.jpg"/><Relationship Id="rId4" Type="http://schemas.openxmlformats.org/officeDocument/2006/relationships/image" Target="../media/image24.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27.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8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Artificial Vision</a:t>
            </a:r>
            <a:endParaRPr/>
          </a:p>
        </p:txBody>
      </p:sp>
      <p:sp>
        <p:nvSpPr>
          <p:cNvPr id="229" name="Google Shape;229;p17"/>
          <p:cNvSpPr txBox="1"/>
          <p:nvPr/>
        </p:nvSpPr>
        <p:spPr>
          <a:xfrm>
            <a:off x="5145725" y="3956250"/>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rgbClr val="FFFFFF"/>
                </a:solidFill>
                <a:latin typeface="Lato"/>
                <a:ea typeface="Lato"/>
                <a:cs typeface="Lato"/>
                <a:sym typeface="Lato"/>
              </a:rPr>
              <a:t>Fernando Marcelo Edelstein</a:t>
            </a:r>
            <a:endParaRPr sz="1300">
              <a:solidFill>
                <a:srgbClr val="FFFFFF"/>
              </a:solidFill>
              <a:latin typeface="Lato"/>
              <a:ea typeface="Lato"/>
              <a:cs typeface="Lato"/>
              <a:sym typeface="Lato"/>
            </a:endParaRPr>
          </a:p>
        </p:txBody>
      </p:sp>
      <p:pic>
        <p:nvPicPr>
          <p:cNvPr id="230" name="Google Shape;230;p17"/>
          <p:cNvPicPr preferRelativeResize="0"/>
          <p:nvPr/>
        </p:nvPicPr>
        <p:blipFill>
          <a:blip r:embed="rId3">
            <a:alphaModFix/>
          </a:blip>
          <a:stretch>
            <a:fillRect/>
          </a:stretch>
        </p:blipFill>
        <p:spPr>
          <a:xfrm>
            <a:off x="7732350" y="3696550"/>
            <a:ext cx="1025500" cy="1025500"/>
          </a:xfrm>
          <a:prstGeom prst="rect">
            <a:avLst/>
          </a:prstGeom>
          <a:noFill/>
          <a:ln>
            <a:noFill/>
          </a:ln>
        </p:spPr>
      </p:pic>
      <p:sp>
        <p:nvSpPr>
          <p:cNvPr id="231" name="Google Shape;231;p17"/>
          <p:cNvSpPr txBox="1"/>
          <p:nvPr/>
        </p:nvSpPr>
        <p:spPr>
          <a:xfrm>
            <a:off x="3537150" y="2286025"/>
            <a:ext cx="3470700" cy="85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solidFill>
                  <a:srgbClr val="FFFFFF"/>
                </a:solidFill>
                <a:latin typeface="Lato Light"/>
                <a:ea typeface="Lato Light"/>
                <a:cs typeface="Lato Light"/>
                <a:sym typeface="Lato Light"/>
              </a:rPr>
              <a:t>Stereo Systems</a:t>
            </a:r>
            <a:br>
              <a:rPr lang="en-GB">
                <a:solidFill>
                  <a:srgbClr val="FFFFFF"/>
                </a:solidFill>
                <a:latin typeface="Montserrat Medium"/>
                <a:ea typeface="Montserrat Medium"/>
                <a:cs typeface="Montserrat Medium"/>
                <a:sym typeface="Montserrat Medium"/>
              </a:rPr>
            </a:br>
            <a:r>
              <a:rPr lang="en-GB">
                <a:solidFill>
                  <a:srgbClr val="FFFFFF"/>
                </a:solidFill>
                <a:latin typeface="Montserrat Medium"/>
                <a:ea typeface="Montserrat Medium"/>
                <a:cs typeface="Montserrat Medium"/>
                <a:sym typeface="Montserrat Medium"/>
              </a:rPr>
              <a:t>Master Degree in Computer Science</a:t>
            </a:r>
            <a:endParaRPr>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6"/>
          <p:cNvSpPr txBox="1"/>
          <p:nvPr>
            <p:ph idx="4294967295" type="body"/>
          </p:nvPr>
        </p:nvSpPr>
        <p:spPr>
          <a:xfrm>
            <a:off x="1297500" y="1768325"/>
            <a:ext cx="63999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Triangulation in stereo vision refers to the process of determining the three-dimensional (3D) position of a point in space by analyzing the disparities (differences) in the visual information captured by two or more cameras or sensors observing the same point from different viewpoints.</a:t>
            </a:r>
            <a:endParaRPr>
              <a:solidFill>
                <a:srgbClr val="FFFFFF"/>
              </a:solidFill>
            </a:endParaRPr>
          </a:p>
        </p:txBody>
      </p:sp>
      <p:pic>
        <p:nvPicPr>
          <p:cNvPr id="340" name="Google Shape;340;p26"/>
          <p:cNvPicPr preferRelativeResize="0"/>
          <p:nvPr/>
        </p:nvPicPr>
        <p:blipFill rotWithShape="1">
          <a:blip r:embed="rId3">
            <a:alphaModFix/>
          </a:blip>
          <a:srcRect b="23312" l="0" r="0" t="14767"/>
          <a:stretch/>
        </p:blipFill>
        <p:spPr>
          <a:xfrm rot="10800000">
            <a:off x="6238025" y="7367"/>
            <a:ext cx="2898000" cy="2691600"/>
          </a:xfrm>
          <a:prstGeom prst="rtTriangle">
            <a:avLst/>
          </a:prstGeom>
          <a:noFill/>
          <a:ln>
            <a:noFill/>
          </a:ln>
        </p:spPr>
      </p:pic>
      <p:sp>
        <p:nvSpPr>
          <p:cNvPr id="341" name="Google Shape;341;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Stereo Vision</a:t>
            </a:r>
            <a:endParaRPr>
              <a:latin typeface="Lato"/>
              <a:ea typeface="Lato"/>
              <a:cs typeface="Lato"/>
              <a:sym typeface="Lato"/>
            </a:endParaRPr>
          </a:p>
        </p:txBody>
      </p:sp>
      <p:sp>
        <p:nvSpPr>
          <p:cNvPr id="342" name="Google Shape;342;p26"/>
          <p:cNvSpPr txBox="1"/>
          <p:nvPr>
            <p:ph idx="2" type="title"/>
          </p:nvPr>
        </p:nvSpPr>
        <p:spPr>
          <a:xfrm>
            <a:off x="1258775" y="8342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Triangulation</a:t>
            </a:r>
            <a:endParaRPr sz="2400"/>
          </a:p>
        </p:txBody>
      </p:sp>
      <p:pic>
        <p:nvPicPr>
          <p:cNvPr id="343" name="Google Shape;343;p26"/>
          <p:cNvPicPr preferRelativeResize="0"/>
          <p:nvPr/>
        </p:nvPicPr>
        <p:blipFill rotWithShape="1">
          <a:blip r:embed="rId4">
            <a:alphaModFix/>
          </a:blip>
          <a:srcRect b="12625" l="0" r="0" t="6651"/>
          <a:stretch/>
        </p:blipFill>
        <p:spPr>
          <a:xfrm>
            <a:off x="1035225" y="3579200"/>
            <a:ext cx="4354526" cy="1493049"/>
          </a:xfrm>
          <a:prstGeom prst="rect">
            <a:avLst/>
          </a:prstGeom>
          <a:noFill/>
          <a:ln>
            <a:noFill/>
          </a:ln>
        </p:spPr>
      </p:pic>
      <p:pic>
        <p:nvPicPr>
          <p:cNvPr id="344" name="Google Shape;344;p26"/>
          <p:cNvPicPr preferRelativeResize="0"/>
          <p:nvPr/>
        </p:nvPicPr>
        <p:blipFill>
          <a:blip r:embed="rId5">
            <a:alphaModFix/>
          </a:blip>
          <a:stretch>
            <a:fillRect/>
          </a:stretch>
        </p:blipFill>
        <p:spPr>
          <a:xfrm>
            <a:off x="5761450" y="4073300"/>
            <a:ext cx="1738225" cy="426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Stereo Vision</a:t>
            </a:r>
            <a:endParaRPr>
              <a:latin typeface="Lato"/>
              <a:ea typeface="Lato"/>
              <a:cs typeface="Lato"/>
              <a:sym typeface="Lato"/>
            </a:endParaRPr>
          </a:p>
        </p:txBody>
      </p:sp>
      <p:sp>
        <p:nvSpPr>
          <p:cNvPr id="350" name="Google Shape;350;p27"/>
          <p:cNvSpPr txBox="1"/>
          <p:nvPr>
            <p:ph idx="4294967295"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Depth maps in stereo vision are 2D images that represent the spatial distribution of distances or depths of objects in a scene, obtained by analyzing the disparities between corresponding points in the images from two or more cameras observing the scene from different viewpoints.</a:t>
            </a:r>
            <a:endParaRPr>
              <a:solidFill>
                <a:srgbClr val="FFFFFF"/>
              </a:solidFill>
            </a:endParaRPr>
          </a:p>
          <a:p>
            <a:pPr indent="0" lvl="0" marL="0" rtl="0" algn="l">
              <a:spcBef>
                <a:spcPts val="1600"/>
              </a:spcBef>
              <a:spcAft>
                <a:spcPts val="0"/>
              </a:spcAft>
              <a:buNone/>
            </a:pPr>
            <a:r>
              <a:rPr lang="en-GB" sz="1000">
                <a:solidFill>
                  <a:srgbClr val="BCBEC4"/>
                </a:solidFill>
                <a:latin typeface="Courier New"/>
                <a:ea typeface="Courier New"/>
                <a:cs typeface="Courier New"/>
                <a:sym typeface="Courier New"/>
              </a:rPr>
              <a:t>stereo = cv.StereoBM_create(</a:t>
            </a:r>
            <a:r>
              <a:rPr lang="en-GB" sz="1000">
                <a:solidFill>
                  <a:srgbClr val="AA4926"/>
                </a:solidFill>
                <a:latin typeface="Courier New"/>
                <a:ea typeface="Courier New"/>
                <a:cs typeface="Courier New"/>
                <a:sym typeface="Courier New"/>
              </a:rPr>
              <a:t>numDisparities</a:t>
            </a:r>
            <a:r>
              <a:rPr lang="en-GB" sz="1000">
                <a:solidFill>
                  <a:srgbClr val="BCBEC4"/>
                </a:solidFill>
                <a:latin typeface="Courier New"/>
                <a:ea typeface="Courier New"/>
                <a:cs typeface="Courier New"/>
                <a:sym typeface="Courier New"/>
              </a:rPr>
              <a:t>=</a:t>
            </a:r>
            <a:r>
              <a:rPr lang="en-GB" sz="1000">
                <a:solidFill>
                  <a:srgbClr val="2AACB8"/>
                </a:solidFill>
                <a:latin typeface="Courier New"/>
                <a:ea typeface="Courier New"/>
                <a:cs typeface="Courier New"/>
                <a:sym typeface="Courier New"/>
              </a:rPr>
              <a:t>0</a:t>
            </a:r>
            <a:r>
              <a:rPr lang="en-GB" sz="1000">
                <a:solidFill>
                  <a:srgbClr val="BCBEC4"/>
                </a:solidFill>
                <a:latin typeface="Courier New"/>
                <a:ea typeface="Courier New"/>
                <a:cs typeface="Courier New"/>
                <a:sym typeface="Courier New"/>
              </a:rPr>
              <a:t>, </a:t>
            </a:r>
            <a:r>
              <a:rPr lang="en-GB" sz="1000">
                <a:solidFill>
                  <a:srgbClr val="AA4926"/>
                </a:solidFill>
                <a:latin typeface="Courier New"/>
                <a:ea typeface="Courier New"/>
                <a:cs typeface="Courier New"/>
                <a:sym typeface="Courier New"/>
              </a:rPr>
              <a:t>blockSize</a:t>
            </a:r>
            <a:r>
              <a:rPr lang="en-GB" sz="1000">
                <a:solidFill>
                  <a:srgbClr val="BCBEC4"/>
                </a:solidFill>
                <a:latin typeface="Courier New"/>
                <a:ea typeface="Courier New"/>
                <a:cs typeface="Courier New"/>
                <a:sym typeface="Courier New"/>
              </a:rPr>
              <a:t>=</a:t>
            </a:r>
            <a:r>
              <a:rPr lang="en-GB" sz="1000">
                <a:solidFill>
                  <a:srgbClr val="2AACB8"/>
                </a:solidFill>
                <a:latin typeface="Courier New"/>
                <a:ea typeface="Courier New"/>
                <a:cs typeface="Courier New"/>
                <a:sym typeface="Courier New"/>
              </a:rPr>
              <a:t>19</a:t>
            </a:r>
            <a:r>
              <a:rPr lang="en-GB" sz="1000">
                <a:solidFill>
                  <a:srgbClr val="BCBEC4"/>
                </a:solidFill>
                <a:latin typeface="Courier New"/>
                <a:ea typeface="Courier New"/>
                <a:cs typeface="Courier New"/>
                <a:sym typeface="Courier New"/>
              </a:rPr>
              <a:t>)</a:t>
            </a:r>
            <a:br>
              <a:rPr lang="en-GB" sz="1000">
                <a:solidFill>
                  <a:srgbClr val="BCBEC4"/>
                </a:solidFill>
                <a:latin typeface="Courier New"/>
                <a:ea typeface="Courier New"/>
                <a:cs typeface="Courier New"/>
                <a:sym typeface="Courier New"/>
              </a:rPr>
            </a:br>
            <a:r>
              <a:rPr lang="en-GB" sz="1000">
                <a:solidFill>
                  <a:srgbClr val="BCBEC4"/>
                </a:solidFill>
                <a:latin typeface="Courier New"/>
                <a:ea typeface="Courier New"/>
                <a:cs typeface="Courier New"/>
                <a:sym typeface="Courier New"/>
              </a:rPr>
              <a:t>Depth = stereo.compute(leftImage, rightImage)</a:t>
            </a:r>
            <a:endParaRPr sz="1000">
              <a:solidFill>
                <a:srgbClr val="BCBEC4"/>
              </a:solidFill>
              <a:latin typeface="Courier New"/>
              <a:ea typeface="Courier New"/>
              <a:cs typeface="Courier New"/>
              <a:sym typeface="Courier New"/>
            </a:endParaRPr>
          </a:p>
          <a:p>
            <a:pPr indent="0" lvl="0" marL="0" rtl="0" algn="l">
              <a:spcBef>
                <a:spcPts val="1600"/>
              </a:spcBef>
              <a:spcAft>
                <a:spcPts val="0"/>
              </a:spcAft>
              <a:buNone/>
            </a:pPr>
            <a:r>
              <a:t/>
            </a:r>
            <a:endParaRPr b="1">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51" name="Google Shape;351;p27"/>
          <p:cNvPicPr preferRelativeResize="0"/>
          <p:nvPr/>
        </p:nvPicPr>
        <p:blipFill rotWithShape="1">
          <a:blip r:embed="rId3">
            <a:alphaModFix/>
          </a:blip>
          <a:srcRect b="-7" l="54442" r="-4" t="24774"/>
          <a:stretch/>
        </p:blipFill>
        <p:spPr>
          <a:xfrm rot="10800000">
            <a:off x="6238025" y="7367"/>
            <a:ext cx="2898000" cy="2691600"/>
          </a:xfrm>
          <a:prstGeom prst="rtTriangle">
            <a:avLst/>
          </a:prstGeom>
          <a:noFill/>
          <a:ln>
            <a:noFill/>
          </a:ln>
        </p:spPr>
      </p:pic>
      <p:sp>
        <p:nvSpPr>
          <p:cNvPr id="352" name="Google Shape;352;p27"/>
          <p:cNvSpPr txBox="1"/>
          <p:nvPr>
            <p:ph idx="2" type="title"/>
          </p:nvPr>
        </p:nvSpPr>
        <p:spPr>
          <a:xfrm>
            <a:off x="1258775" y="8342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Depth Maps</a:t>
            </a:r>
            <a:endParaRPr sz="2400"/>
          </a:p>
        </p:txBody>
      </p:sp>
      <p:pic>
        <p:nvPicPr>
          <p:cNvPr id="353" name="Google Shape;353;p27"/>
          <p:cNvPicPr preferRelativeResize="0"/>
          <p:nvPr/>
        </p:nvPicPr>
        <p:blipFill rotWithShape="1">
          <a:blip r:embed="rId4">
            <a:alphaModFix/>
          </a:blip>
          <a:srcRect b="11327" l="14363" r="10318" t="13052"/>
          <a:stretch/>
        </p:blipFill>
        <p:spPr>
          <a:xfrm>
            <a:off x="5888050" y="3608100"/>
            <a:ext cx="1880349" cy="1416000"/>
          </a:xfrm>
          <a:prstGeom prst="rect">
            <a:avLst/>
          </a:prstGeom>
          <a:noFill/>
          <a:ln>
            <a:noFill/>
          </a:ln>
        </p:spPr>
      </p:pic>
      <p:pic>
        <p:nvPicPr>
          <p:cNvPr id="354" name="Google Shape;354;p27"/>
          <p:cNvPicPr preferRelativeResize="0"/>
          <p:nvPr/>
        </p:nvPicPr>
        <p:blipFill rotWithShape="1">
          <a:blip r:embed="rId5">
            <a:alphaModFix/>
          </a:blip>
          <a:srcRect b="4657" l="2050" r="1209" t="3295"/>
          <a:stretch/>
        </p:blipFill>
        <p:spPr>
          <a:xfrm>
            <a:off x="1394975" y="3608100"/>
            <a:ext cx="4428475" cy="141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t>The main problem with stereo vision is the need for precise calibration of the stereo camera system, which involves accurately determining the intrinsic and extrinsic parameters, </a:t>
            </a:r>
            <a:r>
              <a:rPr lang="en-GB" sz="1100"/>
              <a:t>as well</a:t>
            </a:r>
            <a:r>
              <a:rPr lang="en-GB" sz="1100"/>
              <a:t> as requiring identical cameras for a proper computation</a:t>
            </a:r>
            <a:endParaRPr sz="1100"/>
          </a:p>
        </p:txBody>
      </p:sp>
      <p:sp>
        <p:nvSpPr>
          <p:cNvPr id="360" name="Google Shape;360;p28"/>
          <p:cNvSpPr txBox="1"/>
          <p:nvPr>
            <p:ph idx="1" type="body"/>
          </p:nvPr>
        </p:nvSpPr>
        <p:spPr>
          <a:xfrm>
            <a:off x="6451275" y="1924850"/>
            <a:ext cx="2304900" cy="207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a:t>
            </a:r>
            <a:r>
              <a:rPr lang="en-GB"/>
              <a:t>ncalibrated stereo aims to recover the 3D structure of the scene and camera poses directly from the disparities and correspondences between image points. This approach is more robust in situations where precise calibration is difficult or impractical, however, it also results in less precise results.</a:t>
            </a:r>
            <a:endParaRPr/>
          </a:p>
        </p:txBody>
      </p:sp>
      <p:grpSp>
        <p:nvGrpSpPr>
          <p:cNvPr id="361" name="Google Shape;361;p28"/>
          <p:cNvGrpSpPr/>
          <p:nvPr/>
        </p:nvGrpSpPr>
        <p:grpSpPr>
          <a:xfrm>
            <a:off x="2828085" y="1523135"/>
            <a:ext cx="3461100" cy="2671532"/>
            <a:chOff x="3553042" y="1657806"/>
            <a:chExt cx="3461100" cy="2671532"/>
          </a:xfrm>
        </p:grpSpPr>
        <p:sp>
          <p:nvSpPr>
            <p:cNvPr id="362" name="Google Shape;362;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 name="Google Shape;370;p28"/>
          <p:cNvPicPr preferRelativeResize="0"/>
          <p:nvPr/>
        </p:nvPicPr>
        <p:blipFill rotWithShape="1">
          <a:blip r:embed="rId3">
            <a:alphaModFix/>
          </a:blip>
          <a:srcRect b="0" l="504" r="504" t="0"/>
          <a:stretch/>
        </p:blipFill>
        <p:spPr>
          <a:xfrm>
            <a:off x="2881228" y="1580344"/>
            <a:ext cx="3355200" cy="1911900"/>
          </a:xfrm>
          <a:prstGeom prst="rect">
            <a:avLst/>
          </a:prstGeom>
          <a:noFill/>
          <a:ln>
            <a:noFill/>
          </a:ln>
        </p:spPr>
      </p:pic>
      <p:sp>
        <p:nvSpPr>
          <p:cNvPr id="371" name="Google Shape;371;p28"/>
          <p:cNvSpPr/>
          <p:nvPr/>
        </p:nvSpPr>
        <p:spPr>
          <a:xfrm flipH="1">
            <a:off x="2881211" y="1581393"/>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txBox="1"/>
          <p:nvPr>
            <p:ph idx="2" type="title"/>
          </p:nvPr>
        </p:nvSpPr>
        <p:spPr>
          <a:xfrm>
            <a:off x="1258775" y="332200"/>
            <a:ext cx="2174700" cy="9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Uncalibrated</a:t>
            </a:r>
            <a:br>
              <a:rPr lang="en-GB" sz="2400"/>
            </a:br>
            <a:r>
              <a:rPr lang="en-GB" sz="2400"/>
              <a:t>Stereo</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9"/>
          <p:cNvSpPr txBox="1"/>
          <p:nvPr>
            <p:ph idx="4294967295" type="body"/>
          </p:nvPr>
        </p:nvSpPr>
        <p:spPr>
          <a:xfrm>
            <a:off x="1258775" y="1585500"/>
            <a:ext cx="5822100" cy="138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Lato Light"/>
                <a:ea typeface="Lato Light"/>
                <a:cs typeface="Lato Light"/>
                <a:sym typeface="Lato Light"/>
              </a:rPr>
              <a:t>Epipolar geometry refers to the relationship between two cameras observing the same 3D scene constraining the search for corresponding points between the two images by defining the epipolar lines, which are the lines of intersection between the image planes and a plane in 3D space containing the baseline between the cameras. </a:t>
            </a:r>
            <a:endParaRPr>
              <a:solidFill>
                <a:srgbClr val="FFFFFF"/>
              </a:solidFill>
              <a:latin typeface="Lato Light"/>
              <a:ea typeface="Lato Light"/>
              <a:cs typeface="Lato Light"/>
              <a:sym typeface="Lato Light"/>
            </a:endParaRPr>
          </a:p>
        </p:txBody>
      </p:sp>
      <p:sp>
        <p:nvSpPr>
          <p:cNvPr id="378" name="Google Shape;378;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Uncalibrated</a:t>
            </a:r>
            <a:r>
              <a:rPr lang="en-GB">
                <a:latin typeface="Lato"/>
                <a:ea typeface="Lato"/>
                <a:cs typeface="Lato"/>
                <a:sym typeface="Lato"/>
              </a:rPr>
              <a:t> Stereo</a:t>
            </a:r>
            <a:endParaRPr>
              <a:latin typeface="Lato"/>
              <a:ea typeface="Lato"/>
              <a:cs typeface="Lato"/>
              <a:sym typeface="Lato"/>
            </a:endParaRPr>
          </a:p>
        </p:txBody>
      </p:sp>
      <p:pic>
        <p:nvPicPr>
          <p:cNvPr id="379" name="Google Shape;379;p29"/>
          <p:cNvPicPr preferRelativeResize="0"/>
          <p:nvPr/>
        </p:nvPicPr>
        <p:blipFill rotWithShape="1">
          <a:blip r:embed="rId3">
            <a:alphaModFix/>
          </a:blip>
          <a:srcRect b="0" l="39250" r="3931" t="0"/>
          <a:stretch/>
        </p:blipFill>
        <p:spPr>
          <a:xfrm rot="10800000">
            <a:off x="6238025" y="7367"/>
            <a:ext cx="2898000" cy="2691600"/>
          </a:xfrm>
          <a:prstGeom prst="rtTriangle">
            <a:avLst/>
          </a:prstGeom>
          <a:noFill/>
          <a:ln>
            <a:noFill/>
          </a:ln>
        </p:spPr>
      </p:pic>
      <p:sp>
        <p:nvSpPr>
          <p:cNvPr id="380" name="Google Shape;380;p29"/>
          <p:cNvSpPr txBox="1"/>
          <p:nvPr>
            <p:ph idx="2" type="title"/>
          </p:nvPr>
        </p:nvSpPr>
        <p:spPr>
          <a:xfrm>
            <a:off x="1258775" y="8342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Epipolar Geometry</a:t>
            </a:r>
            <a:endParaRPr sz="2400"/>
          </a:p>
        </p:txBody>
      </p:sp>
      <p:pic>
        <p:nvPicPr>
          <p:cNvPr id="381" name="Google Shape;381;p29"/>
          <p:cNvPicPr preferRelativeResize="0"/>
          <p:nvPr/>
        </p:nvPicPr>
        <p:blipFill>
          <a:blip r:embed="rId4">
            <a:alphaModFix/>
          </a:blip>
          <a:stretch>
            <a:fillRect/>
          </a:stretch>
        </p:blipFill>
        <p:spPr>
          <a:xfrm>
            <a:off x="2913025" y="3587200"/>
            <a:ext cx="3317950" cy="1344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0"/>
          <p:cNvSpPr txBox="1"/>
          <p:nvPr>
            <p:ph idx="4294967295" type="body"/>
          </p:nvPr>
        </p:nvSpPr>
        <p:spPr>
          <a:xfrm>
            <a:off x="1297500" y="1489525"/>
            <a:ext cx="6232500" cy="17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Lato Light"/>
                <a:ea typeface="Lato Light"/>
                <a:cs typeface="Lato Light"/>
                <a:sym typeface="Lato Light"/>
              </a:rPr>
              <a:t>The</a:t>
            </a:r>
            <a:r>
              <a:rPr lang="en-GB" sz="1200">
                <a:solidFill>
                  <a:srgbClr val="FFFFFF"/>
                </a:solidFill>
              </a:rPr>
              <a:t> </a:t>
            </a:r>
            <a:r>
              <a:rPr b="1" lang="en-GB" sz="1200">
                <a:solidFill>
                  <a:srgbClr val="FFFFFF"/>
                </a:solidFill>
              </a:rPr>
              <a:t>Essential matrix</a:t>
            </a:r>
            <a:r>
              <a:rPr lang="en-GB" sz="1200">
                <a:solidFill>
                  <a:srgbClr val="FFFFFF"/>
                </a:solidFill>
              </a:rPr>
              <a:t> </a:t>
            </a:r>
            <a:r>
              <a:rPr lang="en-GB" sz="1200">
                <a:solidFill>
                  <a:srgbClr val="FFFFFF"/>
                </a:solidFill>
                <a:latin typeface="Lato Light"/>
                <a:ea typeface="Lato Light"/>
                <a:cs typeface="Lato Light"/>
                <a:sym typeface="Lato Light"/>
              </a:rPr>
              <a:t>takes into account the relative pose (position and orientation) between two cameras. It is used to recover the 3D structure of a scene from correspondences between image points</a:t>
            </a:r>
            <a:endParaRPr sz="1200">
              <a:solidFill>
                <a:srgbClr val="FFFFFF"/>
              </a:solidFill>
              <a:latin typeface="Lato Light"/>
              <a:ea typeface="Lato Light"/>
              <a:cs typeface="Lato Light"/>
              <a:sym typeface="Lato Light"/>
            </a:endParaRPr>
          </a:p>
          <a:p>
            <a:pPr indent="0" lvl="0" marL="0" rtl="0" algn="l">
              <a:spcBef>
                <a:spcPts val="1600"/>
              </a:spcBef>
              <a:spcAft>
                <a:spcPts val="1600"/>
              </a:spcAft>
              <a:buNone/>
            </a:pPr>
            <a:r>
              <a:rPr lang="en-GB" sz="1200">
                <a:solidFill>
                  <a:srgbClr val="FFFFFF"/>
                </a:solidFill>
                <a:latin typeface="Lato Light"/>
                <a:ea typeface="Lato Light"/>
                <a:cs typeface="Lato Light"/>
                <a:sym typeface="Lato Light"/>
              </a:rPr>
              <a:t>The</a:t>
            </a:r>
            <a:r>
              <a:rPr lang="en-GB" sz="1200">
                <a:solidFill>
                  <a:srgbClr val="FFFFFF"/>
                </a:solidFill>
              </a:rPr>
              <a:t> </a:t>
            </a:r>
            <a:r>
              <a:rPr b="1" lang="en-GB" sz="1200">
                <a:solidFill>
                  <a:srgbClr val="FFFFFF"/>
                </a:solidFill>
              </a:rPr>
              <a:t>Fundamental matrix</a:t>
            </a:r>
            <a:r>
              <a:rPr lang="en-GB" sz="1200">
                <a:solidFill>
                  <a:srgbClr val="FFFFFF"/>
                </a:solidFill>
              </a:rPr>
              <a:t> </a:t>
            </a:r>
            <a:r>
              <a:rPr lang="en-GB" sz="1200">
                <a:solidFill>
                  <a:srgbClr val="FFFFFF"/>
                </a:solidFill>
                <a:latin typeface="Lato Light"/>
                <a:ea typeface="Lato Light"/>
                <a:cs typeface="Lato Light"/>
                <a:sym typeface="Lato Light"/>
              </a:rPr>
              <a:t>relates corresponding points in two camera images. It encodes the geometric constraints of how points in one image are projected onto the other image, it also helps with stereo rectification, point correspondence, and depth estimation</a:t>
            </a:r>
            <a:endParaRPr sz="1200">
              <a:solidFill>
                <a:srgbClr val="FFFFFF"/>
              </a:solidFill>
              <a:latin typeface="Lato Light"/>
              <a:ea typeface="Lato Light"/>
              <a:cs typeface="Lato Light"/>
              <a:sym typeface="Lato Light"/>
            </a:endParaRPr>
          </a:p>
        </p:txBody>
      </p:sp>
      <p:sp>
        <p:nvSpPr>
          <p:cNvPr id="387" name="Google Shape;387;p3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Uncalibrated Stereo</a:t>
            </a:r>
            <a:endParaRPr>
              <a:latin typeface="Lato"/>
              <a:ea typeface="Lato"/>
              <a:cs typeface="Lato"/>
              <a:sym typeface="Lato"/>
            </a:endParaRPr>
          </a:p>
        </p:txBody>
      </p:sp>
      <p:pic>
        <p:nvPicPr>
          <p:cNvPr id="388" name="Google Shape;388;p30"/>
          <p:cNvPicPr preferRelativeResize="0"/>
          <p:nvPr/>
        </p:nvPicPr>
        <p:blipFill rotWithShape="1">
          <a:blip r:embed="rId3">
            <a:alphaModFix/>
          </a:blip>
          <a:srcRect b="0" l="28222" r="0" t="0"/>
          <a:stretch/>
        </p:blipFill>
        <p:spPr>
          <a:xfrm rot="10800000">
            <a:off x="6238025" y="7367"/>
            <a:ext cx="2898000" cy="2691600"/>
          </a:xfrm>
          <a:prstGeom prst="rtTriangle">
            <a:avLst/>
          </a:prstGeom>
          <a:noFill/>
          <a:ln>
            <a:noFill/>
          </a:ln>
        </p:spPr>
      </p:pic>
      <p:sp>
        <p:nvSpPr>
          <p:cNvPr id="389" name="Google Shape;389;p30"/>
          <p:cNvSpPr txBox="1"/>
          <p:nvPr>
            <p:ph idx="2" type="title"/>
          </p:nvPr>
        </p:nvSpPr>
        <p:spPr>
          <a:xfrm>
            <a:off x="1258775" y="8342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Essential &amp; Fundamental Matrix</a:t>
            </a:r>
            <a:endParaRPr sz="2400"/>
          </a:p>
        </p:txBody>
      </p:sp>
      <p:sp>
        <p:nvSpPr>
          <p:cNvPr id="390" name="Google Shape;390;p30"/>
          <p:cNvSpPr txBox="1"/>
          <p:nvPr>
            <p:ph idx="2" type="title"/>
          </p:nvPr>
        </p:nvSpPr>
        <p:spPr>
          <a:xfrm>
            <a:off x="1431637" y="4420245"/>
            <a:ext cx="654900" cy="3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1B212C"/>
                </a:solidFill>
              </a:rPr>
              <a:t>Essential Matrix</a:t>
            </a:r>
            <a:endParaRPr sz="900">
              <a:solidFill>
                <a:srgbClr val="1B212C"/>
              </a:solidFill>
            </a:endParaRPr>
          </a:p>
        </p:txBody>
      </p:sp>
      <p:pic>
        <p:nvPicPr>
          <p:cNvPr id="391" name="Google Shape;391;p30"/>
          <p:cNvPicPr preferRelativeResize="0"/>
          <p:nvPr/>
        </p:nvPicPr>
        <p:blipFill>
          <a:blip r:embed="rId4">
            <a:alphaModFix/>
          </a:blip>
          <a:stretch>
            <a:fillRect/>
          </a:stretch>
        </p:blipFill>
        <p:spPr>
          <a:xfrm>
            <a:off x="851161" y="3730953"/>
            <a:ext cx="1931360" cy="708725"/>
          </a:xfrm>
          <a:prstGeom prst="rect">
            <a:avLst/>
          </a:prstGeom>
          <a:noFill/>
          <a:ln>
            <a:noFill/>
          </a:ln>
        </p:spPr>
      </p:pic>
      <p:pic>
        <p:nvPicPr>
          <p:cNvPr id="392" name="Google Shape;392;p30"/>
          <p:cNvPicPr preferRelativeResize="0"/>
          <p:nvPr/>
        </p:nvPicPr>
        <p:blipFill>
          <a:blip r:embed="rId5">
            <a:alphaModFix/>
          </a:blip>
          <a:stretch>
            <a:fillRect/>
          </a:stretch>
        </p:blipFill>
        <p:spPr>
          <a:xfrm>
            <a:off x="3003353" y="3730950"/>
            <a:ext cx="2302655" cy="669862"/>
          </a:xfrm>
          <a:prstGeom prst="rect">
            <a:avLst/>
          </a:prstGeom>
          <a:noFill/>
          <a:ln>
            <a:noFill/>
          </a:ln>
        </p:spPr>
      </p:pic>
      <p:sp>
        <p:nvSpPr>
          <p:cNvPr id="393" name="Google Shape;393;p30"/>
          <p:cNvSpPr txBox="1"/>
          <p:nvPr>
            <p:ph idx="2" type="title"/>
          </p:nvPr>
        </p:nvSpPr>
        <p:spPr>
          <a:xfrm>
            <a:off x="3467325" y="4420245"/>
            <a:ext cx="1051800" cy="3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1B212C"/>
                </a:solidFill>
              </a:rPr>
              <a:t>Fundamental</a:t>
            </a:r>
            <a:endParaRPr sz="900">
              <a:solidFill>
                <a:srgbClr val="1B212C"/>
              </a:solidFill>
            </a:endParaRPr>
          </a:p>
          <a:p>
            <a:pPr indent="0" lvl="0" marL="0" rtl="0" algn="ctr">
              <a:spcBef>
                <a:spcPts val="0"/>
              </a:spcBef>
              <a:spcAft>
                <a:spcPts val="0"/>
              </a:spcAft>
              <a:buNone/>
            </a:pPr>
            <a:r>
              <a:rPr lang="en-GB" sz="900">
                <a:solidFill>
                  <a:srgbClr val="1B212C"/>
                </a:solidFill>
              </a:rPr>
              <a:t>Matrix</a:t>
            </a:r>
            <a:endParaRPr sz="900">
              <a:solidFill>
                <a:srgbClr val="1B212C"/>
              </a:solidFill>
            </a:endParaRPr>
          </a:p>
        </p:txBody>
      </p:sp>
      <p:pic>
        <p:nvPicPr>
          <p:cNvPr id="394" name="Google Shape;394;p30"/>
          <p:cNvPicPr preferRelativeResize="0"/>
          <p:nvPr/>
        </p:nvPicPr>
        <p:blipFill>
          <a:blip r:embed="rId6">
            <a:alphaModFix/>
          </a:blip>
          <a:stretch>
            <a:fillRect/>
          </a:stretch>
        </p:blipFill>
        <p:spPr>
          <a:xfrm>
            <a:off x="5388085" y="3742509"/>
            <a:ext cx="2904754" cy="6467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Homography</a:t>
            </a:r>
            <a:endParaRPr sz="2400"/>
          </a:p>
        </p:txBody>
      </p:sp>
      <p:sp>
        <p:nvSpPr>
          <p:cNvPr id="400" name="Google Shape;400;p31"/>
          <p:cNvSpPr txBox="1"/>
          <p:nvPr>
            <p:ph type="title"/>
          </p:nvPr>
        </p:nvSpPr>
        <p:spPr>
          <a:xfrm>
            <a:off x="702850" y="1708625"/>
            <a:ext cx="35061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latin typeface="Lato"/>
                <a:ea typeface="Lato"/>
                <a:cs typeface="Lato"/>
                <a:sym typeface="Lato"/>
              </a:rPr>
              <a:t>Homography is a 3x3 transformation matrix that describes the projective transformation between two images of the same scene taken from different viewpoints. It relates corresponding points in the images, allowing for rectification and depth estimation in stereo vision applications.</a:t>
            </a:r>
            <a:endParaRPr sz="2000"/>
          </a:p>
        </p:txBody>
      </p:sp>
      <p:grpSp>
        <p:nvGrpSpPr>
          <p:cNvPr id="401" name="Google Shape;401;p31"/>
          <p:cNvGrpSpPr/>
          <p:nvPr/>
        </p:nvGrpSpPr>
        <p:grpSpPr>
          <a:xfrm>
            <a:off x="4303004" y="1936228"/>
            <a:ext cx="4393254" cy="2043579"/>
            <a:chOff x="4654186" y="1785178"/>
            <a:chExt cx="4042004" cy="2072175"/>
          </a:xfrm>
        </p:grpSpPr>
        <p:sp>
          <p:nvSpPr>
            <p:cNvPr id="402" name="Google Shape;402;p31"/>
            <p:cNvSpPr/>
            <p:nvPr/>
          </p:nvSpPr>
          <p:spPr>
            <a:xfrm>
              <a:off x="4657290" y="1813753"/>
              <a:ext cx="4038900" cy="2043600"/>
            </a:xfrm>
            <a:prstGeom prst="roundRect">
              <a:avLst>
                <a:gd fmla="val 4551" name="adj"/>
              </a:avLst>
            </a:prstGeom>
            <a:solidFill>
              <a:srgbClr val="CCCCCC"/>
            </a:solidFill>
            <a:ln>
              <a:noFill/>
            </a:ln>
            <a:effectLst>
              <a:outerShdw blurRad="242888" rotWithShape="0" algn="bl" dir="1680000" dist="19050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4654186" y="1785178"/>
              <a:ext cx="4038900" cy="2043600"/>
            </a:xfrm>
            <a:prstGeom prst="roundRect">
              <a:avLst>
                <a:gd fmla="val 4551" name="adj"/>
              </a:avLst>
            </a:prstGeom>
            <a:solidFill>
              <a:srgbClr val="EFEFEF"/>
            </a:solidFill>
            <a:ln>
              <a:noFill/>
            </a:ln>
            <a:effectLst>
              <a:outerShdw blurRad="242888" rotWithShape="0" algn="bl" dir="1680000" dist="19050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rot="5400000">
              <a:off x="4590717" y="2763677"/>
              <a:ext cx="667200" cy="108600"/>
            </a:xfrm>
            <a:prstGeom prst="roundRect">
              <a:avLst>
                <a:gd fmla="val 50000" name="adj"/>
              </a:avLst>
            </a:prstGeom>
            <a:solidFill>
              <a:srgbClr val="FFFFFF"/>
            </a:solidFill>
            <a:ln>
              <a:noFill/>
            </a:ln>
            <a:effectLst>
              <a:outerShdw blurRad="242888" rotWithShape="0" algn="bl" dir="1680000" dist="19050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31"/>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31"/>
          <p:cNvPicPr preferRelativeResize="0"/>
          <p:nvPr/>
        </p:nvPicPr>
        <p:blipFill>
          <a:blip r:embed="rId3">
            <a:alphaModFix/>
          </a:blip>
          <a:stretch>
            <a:fillRect/>
          </a:stretch>
        </p:blipFill>
        <p:spPr>
          <a:xfrm>
            <a:off x="745497" y="3790901"/>
            <a:ext cx="2585683" cy="644525"/>
          </a:xfrm>
          <a:prstGeom prst="rect">
            <a:avLst/>
          </a:prstGeom>
          <a:noFill/>
          <a:ln>
            <a:noFill/>
          </a:ln>
        </p:spPr>
      </p:pic>
      <p:pic>
        <p:nvPicPr>
          <p:cNvPr id="407" name="Google Shape;407;p31"/>
          <p:cNvPicPr preferRelativeResize="0"/>
          <p:nvPr/>
        </p:nvPicPr>
        <p:blipFill rotWithShape="1">
          <a:blip r:embed="rId4">
            <a:alphaModFix/>
          </a:blip>
          <a:srcRect b="-7208" l="45983" r="0" t="-7208"/>
          <a:stretch/>
        </p:blipFill>
        <p:spPr>
          <a:xfrm>
            <a:off x="4763133" y="1801268"/>
            <a:ext cx="3836243" cy="23024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Homography</a:t>
            </a:r>
            <a:endParaRPr/>
          </a:p>
          <a:p>
            <a:pPr indent="0" lvl="0" marL="0" rtl="0" algn="l">
              <a:spcBef>
                <a:spcPts val="0"/>
              </a:spcBef>
              <a:spcAft>
                <a:spcPts val="0"/>
              </a:spcAft>
              <a:buNone/>
            </a:pPr>
            <a:r>
              <a:rPr lang="en-GB" sz="2400"/>
              <a:t>Use Cases</a:t>
            </a:r>
            <a:endParaRPr sz="2400"/>
          </a:p>
        </p:txBody>
      </p:sp>
      <p:sp>
        <p:nvSpPr>
          <p:cNvPr id="413" name="Google Shape;413;p32"/>
          <p:cNvSpPr txBox="1"/>
          <p:nvPr>
            <p:ph idx="1" type="body"/>
          </p:nvPr>
        </p:nvSpPr>
        <p:spPr>
          <a:xfrm>
            <a:off x="5532750" y="970400"/>
            <a:ext cx="2642700" cy="3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The homography matrix is a 3x3 matrix but with 8 DoF (degrees of freedom)</a:t>
            </a:r>
            <a:endParaRPr sz="1000"/>
          </a:p>
          <a:p>
            <a:pPr indent="0" lvl="0" marL="0" rtl="0" algn="l">
              <a:spcBef>
                <a:spcPts val="1600"/>
              </a:spcBef>
              <a:spcAft>
                <a:spcPts val="0"/>
              </a:spcAft>
              <a:buNone/>
            </a:pPr>
            <a:r>
              <a:rPr lang="en-GB" sz="2100"/>
              <a:t>Examples</a:t>
            </a:r>
            <a:endParaRPr sz="2100"/>
          </a:p>
          <a:p>
            <a:pPr indent="0" lvl="0" marL="0" rtl="0" algn="l">
              <a:spcBef>
                <a:spcPts val="1600"/>
              </a:spcBef>
              <a:spcAft>
                <a:spcPts val="0"/>
              </a:spcAft>
              <a:buNone/>
            </a:pPr>
            <a:r>
              <a:rPr lang="en-GB" sz="1000"/>
              <a:t>3D Reconstruction: Homographies help recover the 3D structure of a scene by mapping 2D image coordinates to 3D world coordinates. </a:t>
            </a:r>
            <a:endParaRPr sz="1000"/>
          </a:p>
          <a:p>
            <a:pPr indent="0" lvl="0" marL="0" rtl="0" algn="l">
              <a:spcBef>
                <a:spcPts val="1600"/>
              </a:spcBef>
              <a:spcAft>
                <a:spcPts val="0"/>
              </a:spcAft>
              <a:buNone/>
            </a:pPr>
            <a:r>
              <a:rPr lang="en-GB" sz="1000"/>
              <a:t>Panorama Stitching: In creating panoramic images, homographies can be used to align and blend multiple images.</a:t>
            </a:r>
            <a:endParaRPr sz="1000"/>
          </a:p>
          <a:p>
            <a:pPr indent="0" lvl="0" marL="0" rtl="0" algn="l">
              <a:spcBef>
                <a:spcPts val="1600"/>
              </a:spcBef>
              <a:spcAft>
                <a:spcPts val="1600"/>
              </a:spcAft>
              <a:buNone/>
            </a:pPr>
            <a:r>
              <a:rPr lang="en-GB" sz="1000"/>
              <a:t>Camera Pose Estimation: Homographies assist in estimating the relative pose (position and orientation) of cameras in multi-camera systems.</a:t>
            </a:r>
            <a:endParaRPr sz="1000"/>
          </a:p>
        </p:txBody>
      </p:sp>
      <p:grpSp>
        <p:nvGrpSpPr>
          <p:cNvPr id="414" name="Google Shape;414;p32"/>
          <p:cNvGrpSpPr/>
          <p:nvPr/>
        </p:nvGrpSpPr>
        <p:grpSpPr>
          <a:xfrm rot="5400000">
            <a:off x="1644476" y="1302255"/>
            <a:ext cx="1387497" cy="3299503"/>
            <a:chOff x="3983627" y="1676395"/>
            <a:chExt cx="1449538" cy="2881914"/>
          </a:xfrm>
        </p:grpSpPr>
        <p:sp>
          <p:nvSpPr>
            <p:cNvPr id="415" name="Google Shape;415;p32"/>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8" name="Google Shape;418;p32"/>
          <p:cNvPicPr preferRelativeResize="0"/>
          <p:nvPr/>
        </p:nvPicPr>
        <p:blipFill>
          <a:blip r:embed="rId3">
            <a:alphaModFix/>
          </a:blip>
          <a:stretch>
            <a:fillRect/>
          </a:stretch>
        </p:blipFill>
        <p:spPr>
          <a:xfrm>
            <a:off x="1166957" y="2282082"/>
            <a:ext cx="2788725" cy="1351225"/>
          </a:xfrm>
          <a:prstGeom prst="rect">
            <a:avLst/>
          </a:prstGeom>
          <a:noFill/>
          <a:ln>
            <a:noFill/>
          </a:ln>
        </p:spPr>
      </p:pic>
      <p:sp>
        <p:nvSpPr>
          <p:cNvPr id="419" name="Google Shape;419;p32"/>
          <p:cNvSpPr/>
          <p:nvPr/>
        </p:nvSpPr>
        <p:spPr>
          <a:xfrm flipH="1" rot="5400000">
            <a:off x="1845520" y="1570857"/>
            <a:ext cx="1389300" cy="27615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3"/>
          <p:cNvSpPr txBox="1"/>
          <p:nvPr>
            <p:ph idx="4294967295" type="body"/>
          </p:nvPr>
        </p:nvSpPr>
        <p:spPr>
          <a:xfrm>
            <a:off x="1258775" y="1884200"/>
            <a:ext cx="57096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MediaPipe's facial landmark model uses 468 landmark points for detecting and locating various facial features on a human face which create a representation of the facial geometry, allowing for tracking of facial expressions, movements, and features.</a:t>
            </a:r>
            <a:endParaRPr>
              <a:solidFill>
                <a:srgbClr val="FFFFFF"/>
              </a:solidFill>
            </a:endParaRPr>
          </a:p>
        </p:txBody>
      </p:sp>
      <p:pic>
        <p:nvPicPr>
          <p:cNvPr id="425" name="Google Shape;425;p33"/>
          <p:cNvPicPr preferRelativeResize="0"/>
          <p:nvPr/>
        </p:nvPicPr>
        <p:blipFill rotWithShape="1">
          <a:blip r:embed="rId3">
            <a:alphaModFix/>
          </a:blip>
          <a:srcRect b="0" l="28269" r="0" t="0"/>
          <a:stretch/>
        </p:blipFill>
        <p:spPr>
          <a:xfrm rot="10800000">
            <a:off x="6238025" y="7367"/>
            <a:ext cx="2898000" cy="2691600"/>
          </a:xfrm>
          <a:prstGeom prst="rtTriangle">
            <a:avLst/>
          </a:prstGeom>
          <a:noFill/>
          <a:ln>
            <a:noFill/>
          </a:ln>
        </p:spPr>
      </p:pic>
      <p:sp>
        <p:nvSpPr>
          <p:cNvPr id="426" name="Google Shape;426;p3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Homography</a:t>
            </a:r>
            <a:endParaRPr>
              <a:latin typeface="Lato"/>
              <a:ea typeface="Lato"/>
              <a:cs typeface="Lato"/>
              <a:sym typeface="Lato"/>
            </a:endParaRPr>
          </a:p>
        </p:txBody>
      </p:sp>
      <p:sp>
        <p:nvSpPr>
          <p:cNvPr id="427" name="Google Shape;427;p33"/>
          <p:cNvSpPr txBox="1"/>
          <p:nvPr>
            <p:ph idx="2" type="title"/>
          </p:nvPr>
        </p:nvSpPr>
        <p:spPr>
          <a:xfrm>
            <a:off x="1258775" y="8342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Mediapipe</a:t>
            </a:r>
            <a:endParaRPr sz="2400"/>
          </a:p>
        </p:txBody>
      </p:sp>
      <p:sp>
        <p:nvSpPr>
          <p:cNvPr id="428" name="Google Shape;428;p33"/>
          <p:cNvSpPr txBox="1"/>
          <p:nvPr>
            <p:ph idx="4294967295" type="body"/>
          </p:nvPr>
        </p:nvSpPr>
        <p:spPr>
          <a:xfrm>
            <a:off x="1258775" y="3650675"/>
            <a:ext cx="57096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02124"/>
                </a:solidFill>
                <a:highlight>
                  <a:srgbClr val="FFFFFF"/>
                </a:highlight>
                <a:latin typeface="Roboto"/>
                <a:ea typeface="Roboto"/>
                <a:cs typeface="Roboto"/>
                <a:sym typeface="Roboto"/>
              </a:rPr>
              <a:t>This task uses machine learning (ML) models that can work with single images or a continuous stream of images. The task outputs 3-dimensional face landmarks, blendshape scores (coefficients representing facial expression)</a:t>
            </a:r>
            <a:endParaRPr sz="1200">
              <a:solidFill>
                <a:srgbClr val="202124"/>
              </a:solidFill>
              <a:highlight>
                <a:srgbClr val="FFFFFF"/>
              </a:highlight>
              <a:latin typeface="Roboto"/>
              <a:ea typeface="Roboto"/>
              <a:cs typeface="Roboto"/>
              <a:sym typeface="Roboto"/>
            </a:endParaRPr>
          </a:p>
          <a:p>
            <a:pPr indent="0" lvl="0" marL="0" rtl="0" algn="l">
              <a:spcBef>
                <a:spcPts val="1600"/>
              </a:spcBef>
              <a:spcAft>
                <a:spcPts val="1600"/>
              </a:spcAft>
              <a:buNone/>
            </a:pPr>
            <a:r>
              <a:rPr i="1" lang="en-GB" sz="800">
                <a:solidFill>
                  <a:srgbClr val="202124"/>
                </a:solidFill>
                <a:highlight>
                  <a:srgbClr val="FFFFFF"/>
                </a:highlight>
                <a:latin typeface="Roboto"/>
                <a:ea typeface="Roboto"/>
                <a:cs typeface="Roboto"/>
                <a:sym typeface="Roboto"/>
              </a:rPr>
              <a:t>- https://developers.google.com/mediapipe</a:t>
            </a:r>
            <a:endParaRPr i="1" sz="800">
              <a:solidFill>
                <a:srgbClr val="202124"/>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idx="4294967295" type="body"/>
          </p:nvPr>
        </p:nvSpPr>
        <p:spPr>
          <a:xfrm>
            <a:off x="1258775" y="1884200"/>
            <a:ext cx="57096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Delaunay triangulation is a computational geometry technique used to divide a set of points (or a point cloud) into non-overlapping triangles in such a way that no point falls inside the circumcircle of any triangle maximising the minimum angle of all the triangles, which helps maintain the quality and efficiency of geometric computations.</a:t>
            </a:r>
            <a:endParaRPr>
              <a:solidFill>
                <a:srgbClr val="FFFFFF"/>
              </a:solidFill>
            </a:endParaRPr>
          </a:p>
        </p:txBody>
      </p:sp>
      <p:pic>
        <p:nvPicPr>
          <p:cNvPr id="434" name="Google Shape;434;p34"/>
          <p:cNvPicPr preferRelativeResize="0"/>
          <p:nvPr/>
        </p:nvPicPr>
        <p:blipFill rotWithShape="1">
          <a:blip r:embed="rId3">
            <a:alphaModFix/>
          </a:blip>
          <a:srcRect b="3566" l="0" r="0" t="3557"/>
          <a:stretch/>
        </p:blipFill>
        <p:spPr>
          <a:xfrm rot="10800000">
            <a:off x="6238025" y="7367"/>
            <a:ext cx="2898000" cy="2691600"/>
          </a:xfrm>
          <a:prstGeom prst="rtTriangle">
            <a:avLst/>
          </a:prstGeom>
          <a:noFill/>
          <a:ln>
            <a:noFill/>
          </a:ln>
        </p:spPr>
      </p:pic>
      <p:sp>
        <p:nvSpPr>
          <p:cNvPr id="435" name="Google Shape;435;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Homography</a:t>
            </a:r>
            <a:endParaRPr>
              <a:latin typeface="Lato"/>
              <a:ea typeface="Lato"/>
              <a:cs typeface="Lato"/>
              <a:sym typeface="Lato"/>
            </a:endParaRPr>
          </a:p>
        </p:txBody>
      </p:sp>
      <p:sp>
        <p:nvSpPr>
          <p:cNvPr id="436" name="Google Shape;436;p34"/>
          <p:cNvSpPr txBox="1"/>
          <p:nvPr>
            <p:ph idx="2" type="title"/>
          </p:nvPr>
        </p:nvSpPr>
        <p:spPr>
          <a:xfrm>
            <a:off x="1258775" y="8342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Delaunay Triangulation</a:t>
            </a:r>
            <a:endParaRPr sz="2400"/>
          </a:p>
        </p:txBody>
      </p:sp>
      <p:sp>
        <p:nvSpPr>
          <p:cNvPr id="437" name="Google Shape;437;p34"/>
          <p:cNvSpPr txBox="1"/>
          <p:nvPr>
            <p:ph idx="4294967295" type="body"/>
          </p:nvPr>
        </p:nvSpPr>
        <p:spPr>
          <a:xfrm>
            <a:off x="1258775" y="3650675"/>
            <a:ext cx="57096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202124"/>
                </a:solidFill>
                <a:highlight>
                  <a:srgbClr val="FFFFFF"/>
                </a:highlight>
                <a:latin typeface="Roboto"/>
                <a:ea typeface="Roboto"/>
                <a:cs typeface="Roboto"/>
                <a:sym typeface="Roboto"/>
              </a:rPr>
              <a:t>The method used is the one provided by OpenCV, in this case, delaunay vector contains the set of the triangles coordinates of the provided face landmarks.</a:t>
            </a:r>
            <a:endParaRPr i="1" sz="800">
              <a:solidFill>
                <a:srgbClr val="202124"/>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5"/>
          <p:cNvSpPr txBox="1"/>
          <p:nvPr>
            <p:ph idx="4294967295" type="body"/>
          </p:nvPr>
        </p:nvSpPr>
        <p:spPr>
          <a:xfrm>
            <a:off x="1258775" y="1884200"/>
            <a:ext cx="57096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 common technique used in face masking is warping one triangle from img1 and blend it onto another triangle in img2. A specific function was written to do so: </a:t>
            </a:r>
            <a:r>
              <a:rPr i="1" lang="en-GB">
                <a:solidFill>
                  <a:srgbClr val="FFFFFF"/>
                </a:solidFill>
              </a:rPr>
              <a:t>WarpTriangles</a:t>
            </a:r>
            <a:r>
              <a:rPr lang="en-GB">
                <a:solidFill>
                  <a:srgbClr val="FFFFFF"/>
                </a:solidFill>
              </a:rPr>
              <a:t> and </a:t>
            </a:r>
            <a:r>
              <a:rPr i="1" lang="en-GB">
                <a:solidFill>
                  <a:srgbClr val="FFFFFF"/>
                </a:solidFill>
              </a:rPr>
              <a:t>ApplyAffineTransformation</a:t>
            </a:r>
            <a:r>
              <a:rPr lang="en-GB">
                <a:solidFill>
                  <a:srgbClr val="FFFFFF"/>
                </a:solidFill>
              </a:rPr>
              <a:t> which applies the actual transformation </a:t>
            </a:r>
            <a:endParaRPr>
              <a:solidFill>
                <a:srgbClr val="FFFFFF"/>
              </a:solidFill>
            </a:endParaRPr>
          </a:p>
        </p:txBody>
      </p:sp>
      <p:pic>
        <p:nvPicPr>
          <p:cNvPr id="443" name="Google Shape;443;p35"/>
          <p:cNvPicPr preferRelativeResize="0"/>
          <p:nvPr/>
        </p:nvPicPr>
        <p:blipFill rotWithShape="1">
          <a:blip r:embed="rId3">
            <a:alphaModFix/>
          </a:blip>
          <a:srcRect b="0" l="7345" r="34680" t="0"/>
          <a:stretch/>
        </p:blipFill>
        <p:spPr>
          <a:xfrm rot="10800000">
            <a:off x="6238025" y="7367"/>
            <a:ext cx="2898000" cy="2691600"/>
          </a:xfrm>
          <a:prstGeom prst="rtTriangle">
            <a:avLst/>
          </a:prstGeom>
          <a:noFill/>
          <a:ln>
            <a:noFill/>
          </a:ln>
        </p:spPr>
      </p:pic>
      <p:sp>
        <p:nvSpPr>
          <p:cNvPr id="444" name="Google Shape;444;p3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Homography</a:t>
            </a:r>
            <a:endParaRPr>
              <a:latin typeface="Lato"/>
              <a:ea typeface="Lato"/>
              <a:cs typeface="Lato"/>
              <a:sym typeface="Lato"/>
            </a:endParaRPr>
          </a:p>
        </p:txBody>
      </p:sp>
      <p:sp>
        <p:nvSpPr>
          <p:cNvPr id="445" name="Google Shape;445;p35"/>
          <p:cNvSpPr txBox="1"/>
          <p:nvPr>
            <p:ph idx="2" type="title"/>
          </p:nvPr>
        </p:nvSpPr>
        <p:spPr>
          <a:xfrm>
            <a:off x="1258775" y="8342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Warping and blending</a:t>
            </a:r>
            <a:endParaRPr sz="2400"/>
          </a:p>
        </p:txBody>
      </p:sp>
      <p:sp>
        <p:nvSpPr>
          <p:cNvPr id="446" name="Google Shape;446;p35"/>
          <p:cNvSpPr txBox="1"/>
          <p:nvPr>
            <p:ph idx="4294967295" type="body"/>
          </p:nvPr>
        </p:nvSpPr>
        <p:spPr>
          <a:xfrm>
            <a:off x="1258775" y="3650675"/>
            <a:ext cx="57096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202124"/>
                </a:solidFill>
                <a:highlight>
                  <a:srgbClr val="FFFFFF"/>
                </a:highlight>
                <a:latin typeface="Roboto"/>
                <a:ea typeface="Roboto"/>
                <a:cs typeface="Roboto"/>
                <a:sym typeface="Roboto"/>
              </a:rPr>
              <a:t>Next, the alpha blending consists sums the two images, the warped image mask and the target mask with alpha. Each triangle is warped and then the mask of the target face is </a:t>
            </a:r>
            <a:r>
              <a:rPr lang="en-GB" sz="1200">
                <a:solidFill>
                  <a:srgbClr val="202124"/>
                </a:solidFill>
                <a:highlight>
                  <a:srgbClr val="FFFFFF"/>
                </a:highlight>
                <a:latin typeface="Roboto"/>
                <a:ea typeface="Roboto"/>
                <a:cs typeface="Roboto"/>
                <a:sym typeface="Roboto"/>
              </a:rPr>
              <a:t>calculated</a:t>
            </a:r>
            <a:r>
              <a:rPr lang="en-GB" sz="1200">
                <a:solidFill>
                  <a:srgbClr val="202124"/>
                </a:solidFill>
                <a:highlight>
                  <a:srgbClr val="FFFFFF"/>
                </a:highlight>
                <a:latin typeface="Roboto"/>
                <a:ea typeface="Roboto"/>
                <a:cs typeface="Roboto"/>
                <a:sym typeface="Roboto"/>
              </a:rPr>
              <a:t> to be applied it in the actual_img, making the alpha blending</a:t>
            </a:r>
            <a:endParaRPr i="1" sz="800">
              <a:solidFill>
                <a:srgbClr val="202124"/>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Index</a:t>
            </a:r>
            <a:endParaRPr/>
          </a:p>
        </p:txBody>
      </p:sp>
      <p:sp>
        <p:nvSpPr>
          <p:cNvPr id="237" name="Google Shape;237;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Stereo Vision in Nature</a:t>
            </a:r>
            <a:endParaRPr sz="1800">
              <a:solidFill>
                <a:srgbClr val="CACACA"/>
              </a:solidFill>
              <a:latin typeface="Average"/>
              <a:ea typeface="Average"/>
              <a:cs typeface="Average"/>
              <a:sym typeface="Average"/>
            </a:endParaRPr>
          </a:p>
        </p:txBody>
      </p:sp>
      <p:sp>
        <p:nvSpPr>
          <p:cNvPr id="238" name="Google Shape;238;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Camera Calibration</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Stereo Vision</a:t>
            </a:r>
            <a:endParaRPr>
              <a:solidFill>
                <a:srgbClr val="CACACA"/>
              </a:solidFill>
              <a:latin typeface="Montserrat"/>
              <a:ea typeface="Montserrat"/>
              <a:cs typeface="Montserrat"/>
              <a:sym typeface="Montserrat"/>
            </a:endParaRPr>
          </a:p>
        </p:txBody>
      </p:sp>
      <p:sp>
        <p:nvSpPr>
          <p:cNvPr id="240" name="Google Shape;240;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Uncalibrated Stereo</a:t>
            </a:r>
            <a:endParaRPr sz="1800">
              <a:solidFill>
                <a:srgbClr val="CACACA"/>
              </a:solidFill>
              <a:latin typeface="Average"/>
              <a:ea typeface="Average"/>
              <a:cs typeface="Average"/>
              <a:sym typeface="Average"/>
            </a:endParaRPr>
          </a:p>
        </p:txBody>
      </p:sp>
      <p:sp>
        <p:nvSpPr>
          <p:cNvPr id="241" name="Google Shape;241;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Homography</a:t>
            </a:r>
            <a:endParaRPr sz="1800">
              <a:solidFill>
                <a:srgbClr val="CACACA"/>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6"/>
          <p:cNvSpPr txBox="1"/>
          <p:nvPr>
            <p:ph idx="4294967295" type="body"/>
          </p:nvPr>
        </p:nvSpPr>
        <p:spPr>
          <a:xfrm>
            <a:off x="1258775" y="1884200"/>
            <a:ext cx="57096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For calculating the homography of the two faces, there is an OpenCV </a:t>
            </a:r>
            <a:r>
              <a:rPr i="1" lang="en-GB">
                <a:solidFill>
                  <a:srgbClr val="FFFFFF"/>
                </a:solidFill>
              </a:rPr>
              <a:t>findHomography</a:t>
            </a:r>
            <a:r>
              <a:rPr lang="en-GB">
                <a:solidFill>
                  <a:srgbClr val="FFFFFF"/>
                </a:solidFill>
              </a:rPr>
              <a:t> method, which takes two sets of landmarks to create the homography itself</a:t>
            </a:r>
            <a:endParaRPr>
              <a:solidFill>
                <a:srgbClr val="FFFFFF"/>
              </a:solidFill>
            </a:endParaRPr>
          </a:p>
          <a:p>
            <a:pPr indent="0" lvl="0" marL="0" rtl="0" algn="l">
              <a:spcBef>
                <a:spcPts val="1600"/>
              </a:spcBef>
              <a:spcAft>
                <a:spcPts val="1600"/>
              </a:spcAft>
              <a:buNone/>
            </a:pPr>
            <a:r>
              <a:rPr lang="en-GB">
                <a:solidFill>
                  <a:srgbClr val="FFFFFF"/>
                </a:solidFill>
              </a:rPr>
              <a:t>The Homography is applied using the method </a:t>
            </a:r>
            <a:r>
              <a:rPr i="1" lang="en-GB">
                <a:solidFill>
                  <a:srgbClr val="FFFFFF"/>
                </a:solidFill>
              </a:rPr>
              <a:t>warpPerspective</a:t>
            </a:r>
            <a:r>
              <a:rPr lang="en-GB">
                <a:solidFill>
                  <a:srgbClr val="FFFFFF"/>
                </a:solidFill>
              </a:rPr>
              <a:t>.</a:t>
            </a:r>
            <a:endParaRPr>
              <a:solidFill>
                <a:srgbClr val="FFFFFF"/>
              </a:solidFill>
            </a:endParaRPr>
          </a:p>
        </p:txBody>
      </p:sp>
      <p:pic>
        <p:nvPicPr>
          <p:cNvPr id="452" name="Google Shape;452;p36"/>
          <p:cNvPicPr preferRelativeResize="0"/>
          <p:nvPr/>
        </p:nvPicPr>
        <p:blipFill rotWithShape="1">
          <a:blip r:embed="rId3">
            <a:alphaModFix/>
          </a:blip>
          <a:srcRect b="4628" l="0" r="0" t="4619"/>
          <a:stretch/>
        </p:blipFill>
        <p:spPr>
          <a:xfrm rot="10800000">
            <a:off x="6238025" y="7367"/>
            <a:ext cx="2898000" cy="2691600"/>
          </a:xfrm>
          <a:prstGeom prst="rtTriangle">
            <a:avLst/>
          </a:prstGeom>
          <a:noFill/>
          <a:ln>
            <a:noFill/>
          </a:ln>
        </p:spPr>
      </p:pic>
      <p:sp>
        <p:nvSpPr>
          <p:cNvPr id="453" name="Google Shape;453;p3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Homography</a:t>
            </a:r>
            <a:endParaRPr>
              <a:latin typeface="Lato"/>
              <a:ea typeface="Lato"/>
              <a:cs typeface="Lato"/>
              <a:sym typeface="Lato"/>
            </a:endParaRPr>
          </a:p>
        </p:txBody>
      </p:sp>
      <p:sp>
        <p:nvSpPr>
          <p:cNvPr id="454" name="Google Shape;454;p36"/>
          <p:cNvSpPr txBox="1"/>
          <p:nvPr>
            <p:ph idx="2" type="title"/>
          </p:nvPr>
        </p:nvSpPr>
        <p:spPr>
          <a:xfrm>
            <a:off x="1258775" y="8342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Homography and Perspective</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type="title"/>
          </p:nvPr>
        </p:nvSpPr>
        <p:spPr>
          <a:xfrm>
            <a:off x="105255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t>Thank you!</a:t>
            </a:r>
            <a:endParaRPr sz="3100"/>
          </a:p>
        </p:txBody>
      </p:sp>
      <p:sp>
        <p:nvSpPr>
          <p:cNvPr id="460" name="Google Shape;460;p37"/>
          <p:cNvSpPr txBox="1"/>
          <p:nvPr/>
        </p:nvSpPr>
        <p:spPr>
          <a:xfrm>
            <a:off x="2992050" y="3746625"/>
            <a:ext cx="3159900" cy="85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800">
                <a:solidFill>
                  <a:srgbClr val="FFFFFF"/>
                </a:solidFill>
                <a:latin typeface="Lato Light"/>
                <a:ea typeface="Lato Light"/>
                <a:cs typeface="Lato Light"/>
                <a:sym typeface="Lato Light"/>
              </a:rPr>
              <a:t>Stereo Systems</a:t>
            </a:r>
            <a:br>
              <a:rPr lang="en-GB" sz="1200">
                <a:solidFill>
                  <a:srgbClr val="FFFFFF"/>
                </a:solidFill>
                <a:latin typeface="Montserrat Medium"/>
                <a:ea typeface="Montserrat Medium"/>
                <a:cs typeface="Montserrat Medium"/>
                <a:sym typeface="Montserrat Medium"/>
              </a:rPr>
            </a:br>
            <a:r>
              <a:rPr lang="en-GB" sz="1200">
                <a:solidFill>
                  <a:srgbClr val="FFFFFF"/>
                </a:solidFill>
                <a:latin typeface="Montserrat Medium"/>
                <a:ea typeface="Montserrat Medium"/>
                <a:cs typeface="Montserrat Medium"/>
                <a:sym typeface="Montserrat Medium"/>
              </a:rPr>
              <a:t>Master Degree in Computer Science</a:t>
            </a:r>
            <a:br>
              <a:rPr lang="en-GB" sz="1200">
                <a:solidFill>
                  <a:srgbClr val="FFFFFF"/>
                </a:solidFill>
                <a:latin typeface="Montserrat Medium"/>
                <a:ea typeface="Montserrat Medium"/>
                <a:cs typeface="Montserrat Medium"/>
                <a:sym typeface="Montserrat Medium"/>
              </a:rPr>
            </a:br>
            <a:r>
              <a:rPr lang="en-GB" sz="1000">
                <a:solidFill>
                  <a:srgbClr val="FFFFFF"/>
                </a:solidFill>
                <a:latin typeface="Montserrat Medium"/>
                <a:ea typeface="Montserrat Medium"/>
                <a:cs typeface="Montserrat Medium"/>
                <a:sym typeface="Montserrat Medium"/>
              </a:rPr>
              <a:t>Fernando Marcelo Edelstein</a:t>
            </a:r>
            <a:endParaRPr sz="10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Stereo Vision in nature</a:t>
            </a:r>
            <a:endParaRPr sz="1000"/>
          </a:p>
        </p:txBody>
      </p:sp>
      <p:sp>
        <p:nvSpPr>
          <p:cNvPr id="247" name="Google Shape;247;p19"/>
          <p:cNvSpPr txBox="1"/>
          <p:nvPr>
            <p:ph type="title"/>
          </p:nvPr>
        </p:nvSpPr>
        <p:spPr>
          <a:xfrm>
            <a:off x="702850" y="1708621"/>
            <a:ext cx="2710800" cy="46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Animal Stereo Vision</a:t>
            </a:r>
            <a:endParaRPr/>
          </a:p>
        </p:txBody>
      </p:sp>
      <p:sp>
        <p:nvSpPr>
          <p:cNvPr id="248" name="Google Shape;248;p19"/>
          <p:cNvSpPr txBox="1"/>
          <p:nvPr>
            <p:ph idx="1" type="body"/>
          </p:nvPr>
        </p:nvSpPr>
        <p:spPr>
          <a:xfrm>
            <a:off x="702850" y="2250575"/>
            <a:ext cx="3333300" cy="104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chemeClr val="lt1"/>
                </a:solidFill>
              </a:rPr>
              <a:t>Taking</a:t>
            </a:r>
            <a:r>
              <a:rPr lang="en-GB" sz="1000">
                <a:solidFill>
                  <a:schemeClr val="lt1"/>
                </a:solidFill>
              </a:rPr>
              <a:t> a look at predators such as eagles or lions, we can appreciate that their eyes’ field of view overlaps due to their ability to look in detail at great distance. This overlapping FOV helps for hunting but also for environment perception</a:t>
            </a:r>
            <a:endParaRPr>
              <a:solidFill>
                <a:schemeClr val="lt1"/>
              </a:solidFill>
            </a:endParaRPr>
          </a:p>
        </p:txBody>
      </p:sp>
      <p:grpSp>
        <p:nvGrpSpPr>
          <p:cNvPr id="249" name="Google Shape;249;p19"/>
          <p:cNvGrpSpPr/>
          <p:nvPr/>
        </p:nvGrpSpPr>
        <p:grpSpPr>
          <a:xfrm>
            <a:off x="4547087" y="1535165"/>
            <a:ext cx="4273653" cy="2923926"/>
            <a:chOff x="4547087" y="1535165"/>
            <a:chExt cx="4273653" cy="2923926"/>
          </a:xfrm>
        </p:grpSpPr>
        <p:sp>
          <p:nvSpPr>
            <p:cNvPr id="250" name="Google Shape;250;p19"/>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3" name="Google Shape;253;p19"/>
          <p:cNvPicPr preferRelativeResize="0"/>
          <p:nvPr/>
        </p:nvPicPr>
        <p:blipFill rotWithShape="1">
          <a:blip r:embed="rId3">
            <a:alphaModFix/>
          </a:blip>
          <a:srcRect b="23754" l="0" r="0" t="19523"/>
          <a:stretch/>
        </p:blipFill>
        <p:spPr>
          <a:xfrm rot="5400000">
            <a:off x="4445000" y="1947800"/>
            <a:ext cx="2895600" cy="2069400"/>
          </a:xfrm>
          <a:prstGeom prst="rect">
            <a:avLst/>
          </a:prstGeom>
          <a:noFill/>
          <a:ln>
            <a:noFill/>
          </a:ln>
        </p:spPr>
      </p:pic>
      <p:sp>
        <p:nvSpPr>
          <p:cNvPr id="254" name="Google Shape;254;p19"/>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19"/>
          <p:cNvPicPr preferRelativeResize="0"/>
          <p:nvPr/>
        </p:nvPicPr>
        <p:blipFill rotWithShape="1">
          <a:blip r:embed="rId4">
            <a:alphaModFix/>
          </a:blip>
          <a:srcRect b="21904" l="3554" r="888" t="17466"/>
          <a:stretch/>
        </p:blipFill>
        <p:spPr>
          <a:xfrm rot="5400000">
            <a:off x="6262300" y="2064488"/>
            <a:ext cx="2895600" cy="1836000"/>
          </a:xfrm>
          <a:prstGeom prst="rect">
            <a:avLst/>
          </a:prstGeom>
          <a:noFill/>
          <a:ln>
            <a:noFill/>
          </a:ln>
        </p:spPr>
      </p:pic>
      <p:sp>
        <p:nvSpPr>
          <p:cNvPr id="256" name="Google Shape;256;p19"/>
          <p:cNvSpPr txBox="1"/>
          <p:nvPr>
            <p:ph idx="1" type="body"/>
          </p:nvPr>
        </p:nvSpPr>
        <p:spPr>
          <a:xfrm>
            <a:off x="702850" y="3684975"/>
            <a:ext cx="3333300" cy="104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rgbClr val="1B212C"/>
                </a:solidFill>
              </a:rPr>
              <a:t>Preys on the other, usually present a wider FOV which often does not </a:t>
            </a:r>
            <a:r>
              <a:rPr lang="en-GB" sz="1000">
                <a:solidFill>
                  <a:srgbClr val="1B212C"/>
                </a:solidFill>
              </a:rPr>
              <a:t>overlap</a:t>
            </a:r>
            <a:r>
              <a:rPr lang="en-GB" sz="1000">
                <a:solidFill>
                  <a:srgbClr val="1B212C"/>
                </a:solidFill>
              </a:rPr>
              <a:t> between the eyes perception,  allowing them to analyse the close environment.</a:t>
            </a:r>
            <a:endParaRPr>
              <a:solidFill>
                <a:srgbClr val="1B212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Stereo Vision in nature</a:t>
            </a:r>
            <a:endParaRPr sz="1000"/>
          </a:p>
        </p:txBody>
      </p:sp>
      <p:sp>
        <p:nvSpPr>
          <p:cNvPr id="262" name="Google Shape;262;p20"/>
          <p:cNvSpPr txBox="1"/>
          <p:nvPr>
            <p:ph type="title"/>
          </p:nvPr>
        </p:nvSpPr>
        <p:spPr>
          <a:xfrm>
            <a:off x="702850" y="1677721"/>
            <a:ext cx="2710800" cy="46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Human </a:t>
            </a:r>
            <a:r>
              <a:rPr lang="en-GB"/>
              <a:t>Stereo Vision</a:t>
            </a:r>
            <a:endParaRPr/>
          </a:p>
        </p:txBody>
      </p:sp>
      <p:sp>
        <p:nvSpPr>
          <p:cNvPr id="263" name="Google Shape;263;p20"/>
          <p:cNvSpPr txBox="1"/>
          <p:nvPr>
            <p:ph idx="1" type="body"/>
          </p:nvPr>
        </p:nvSpPr>
        <p:spPr>
          <a:xfrm>
            <a:off x="702850" y="2397300"/>
            <a:ext cx="3333300" cy="87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chemeClr val="lt1"/>
                </a:solidFill>
              </a:rPr>
              <a:t>When talking about human vision, the average distance between the eyes is 14mm. Human vision converges into a specific point with both eyes in order to properly look at some target.</a:t>
            </a:r>
            <a:endParaRPr>
              <a:solidFill>
                <a:schemeClr val="lt1"/>
              </a:solidFill>
            </a:endParaRPr>
          </a:p>
        </p:txBody>
      </p:sp>
      <p:grpSp>
        <p:nvGrpSpPr>
          <p:cNvPr id="264" name="Google Shape;264;p20"/>
          <p:cNvGrpSpPr/>
          <p:nvPr/>
        </p:nvGrpSpPr>
        <p:grpSpPr>
          <a:xfrm>
            <a:off x="4547087" y="1535165"/>
            <a:ext cx="4273653" cy="2923926"/>
            <a:chOff x="4547087" y="1535165"/>
            <a:chExt cx="4273653" cy="2923926"/>
          </a:xfrm>
        </p:grpSpPr>
        <p:sp>
          <p:nvSpPr>
            <p:cNvPr id="265" name="Google Shape;265;p20"/>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8" name="Google Shape;268;p20"/>
          <p:cNvPicPr preferRelativeResize="0"/>
          <p:nvPr/>
        </p:nvPicPr>
        <p:blipFill rotWithShape="1">
          <a:blip r:embed="rId3">
            <a:alphaModFix/>
          </a:blip>
          <a:srcRect b="-4407" l="17053" r="17053" t="-26004"/>
          <a:stretch/>
        </p:blipFill>
        <p:spPr>
          <a:xfrm rot="5400000">
            <a:off x="5295271" y="1097449"/>
            <a:ext cx="2895600" cy="3770100"/>
          </a:xfrm>
          <a:prstGeom prst="rect">
            <a:avLst/>
          </a:prstGeom>
          <a:noFill/>
          <a:ln>
            <a:noFill/>
          </a:ln>
        </p:spPr>
      </p:pic>
      <p:sp>
        <p:nvSpPr>
          <p:cNvPr id="269" name="Google Shape;269;p20"/>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txBox="1"/>
          <p:nvPr>
            <p:ph idx="1" type="body"/>
          </p:nvPr>
        </p:nvSpPr>
        <p:spPr>
          <a:xfrm>
            <a:off x="702850" y="3723600"/>
            <a:ext cx="3333300" cy="87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rgbClr val="1B212C"/>
                </a:solidFill>
              </a:rPr>
              <a:t>Left side of the captured images goes to the left side of the brain and </a:t>
            </a:r>
            <a:r>
              <a:rPr lang="en-GB" sz="1000">
                <a:solidFill>
                  <a:srgbClr val="1B212C"/>
                </a:solidFill>
              </a:rPr>
              <a:t>vice versa</a:t>
            </a:r>
            <a:r>
              <a:rPr lang="en-GB" sz="1000">
                <a:solidFill>
                  <a:srgbClr val="1B212C"/>
                </a:solidFill>
              </a:rPr>
              <a:t> in order to produce stereo matching</a:t>
            </a:r>
            <a:endParaRPr>
              <a:solidFill>
                <a:srgbClr val="1B212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1"/>
          <p:cNvSpPr txBox="1"/>
          <p:nvPr>
            <p:ph idx="4294967295" type="body"/>
          </p:nvPr>
        </p:nvSpPr>
        <p:spPr>
          <a:xfrm>
            <a:off x="5413875" y="1932325"/>
            <a:ext cx="2949000" cy="1390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dk1"/>
                </a:solidFill>
              </a:rPr>
              <a:t>The calibration process consists in estimating the internal and external parameters of the camera in order to accurately project images from the 3D Coordinates to the 2D Plane or vice versa</a:t>
            </a:r>
            <a:endParaRPr>
              <a:solidFill>
                <a:schemeClr val="dk1"/>
              </a:solidFill>
            </a:endParaRPr>
          </a:p>
        </p:txBody>
      </p:sp>
      <p:sp>
        <p:nvSpPr>
          <p:cNvPr id="276" name="Google Shape;276;p21"/>
          <p:cNvSpPr txBox="1"/>
          <p:nvPr>
            <p:ph idx="2" type="title"/>
          </p:nvPr>
        </p:nvSpPr>
        <p:spPr>
          <a:xfrm>
            <a:off x="1173925" y="675725"/>
            <a:ext cx="32358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Camera Calibration</a:t>
            </a:r>
            <a:endParaRPr sz="2400"/>
          </a:p>
        </p:txBody>
      </p:sp>
      <p:grpSp>
        <p:nvGrpSpPr>
          <p:cNvPr id="277" name="Google Shape;277;p21"/>
          <p:cNvGrpSpPr/>
          <p:nvPr/>
        </p:nvGrpSpPr>
        <p:grpSpPr>
          <a:xfrm>
            <a:off x="804685" y="1614410"/>
            <a:ext cx="3461100" cy="2671532"/>
            <a:chOff x="3553042" y="1657806"/>
            <a:chExt cx="3461100" cy="2671532"/>
          </a:xfrm>
        </p:grpSpPr>
        <p:sp>
          <p:nvSpPr>
            <p:cNvPr id="278" name="Google Shape;278;p2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6" name="Google Shape;286;p21"/>
          <p:cNvPicPr preferRelativeResize="0"/>
          <p:nvPr/>
        </p:nvPicPr>
        <p:blipFill rotWithShape="1">
          <a:blip r:embed="rId3">
            <a:alphaModFix/>
          </a:blip>
          <a:srcRect b="12011" l="0" r="0" t="12011"/>
          <a:stretch/>
        </p:blipFill>
        <p:spPr>
          <a:xfrm>
            <a:off x="857828" y="1671619"/>
            <a:ext cx="3355200" cy="1911900"/>
          </a:xfrm>
          <a:prstGeom prst="rect">
            <a:avLst/>
          </a:prstGeom>
          <a:noFill/>
          <a:ln>
            <a:noFill/>
          </a:ln>
        </p:spPr>
      </p:pic>
      <p:sp>
        <p:nvSpPr>
          <p:cNvPr id="287" name="Google Shape;287;p21"/>
          <p:cNvSpPr/>
          <p:nvPr/>
        </p:nvSpPr>
        <p:spPr>
          <a:xfrm flipH="1">
            <a:off x="857811" y="16726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ph idx="2" type="title"/>
          </p:nvPr>
        </p:nvSpPr>
        <p:spPr>
          <a:xfrm>
            <a:off x="1297500" y="459500"/>
            <a:ext cx="4407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Camera Calibration</a:t>
            </a:r>
            <a:endParaRPr/>
          </a:p>
          <a:p>
            <a:pPr indent="0" lvl="0" marL="0" rtl="0" algn="l">
              <a:spcBef>
                <a:spcPts val="0"/>
              </a:spcBef>
              <a:spcAft>
                <a:spcPts val="0"/>
              </a:spcAft>
              <a:buNone/>
            </a:pPr>
            <a:r>
              <a:rPr lang="en-GB" sz="2400"/>
              <a:t>Intrinsic &amp; Extrinsic Matrix</a:t>
            </a:r>
            <a:endParaRPr sz="2400"/>
          </a:p>
        </p:txBody>
      </p:sp>
      <p:sp>
        <p:nvSpPr>
          <p:cNvPr id="293" name="Google Shape;293;p22"/>
          <p:cNvSpPr txBox="1"/>
          <p:nvPr>
            <p:ph idx="4294967295" type="body"/>
          </p:nvPr>
        </p:nvSpPr>
        <p:spPr>
          <a:xfrm>
            <a:off x="1297500" y="1378538"/>
            <a:ext cx="7038900" cy="18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basically two main components which are essential for estimating and reconstructing points in a scene either be in 2D or 3D, the </a:t>
            </a:r>
            <a:r>
              <a:rPr b="1" lang="en-GB"/>
              <a:t>Intrinsic </a:t>
            </a:r>
            <a:r>
              <a:rPr lang="en-GB"/>
              <a:t>and </a:t>
            </a:r>
            <a:r>
              <a:rPr b="1" lang="en-GB"/>
              <a:t>Extrinsic matrices</a:t>
            </a:r>
            <a:r>
              <a:rPr lang="en-GB"/>
              <a:t>, which their multiplication define the </a:t>
            </a:r>
            <a:r>
              <a:rPr b="1" lang="en-GB"/>
              <a:t>Projection Matrix.</a:t>
            </a:r>
            <a:endParaRPr b="1"/>
          </a:p>
          <a:p>
            <a:pPr indent="0" lvl="0" marL="0" rtl="0" algn="l">
              <a:spcBef>
                <a:spcPts val="1600"/>
              </a:spcBef>
              <a:spcAft>
                <a:spcPts val="1600"/>
              </a:spcAft>
              <a:buNone/>
            </a:pPr>
            <a:r>
              <a:rPr lang="en-GB"/>
              <a:t>The main idea behind this three concepts is that we can define a set of coordinates and a set of transformations that map a 3D point from the World Coordinate frame to the Camera Coordinate frame and then project it in 2D considering the current intrinsic matrix.</a:t>
            </a:r>
            <a:endParaRPr/>
          </a:p>
        </p:txBody>
      </p:sp>
      <p:pic>
        <p:nvPicPr>
          <p:cNvPr id="294" name="Google Shape;294;p22"/>
          <p:cNvPicPr preferRelativeResize="0"/>
          <p:nvPr/>
        </p:nvPicPr>
        <p:blipFill>
          <a:blip r:embed="rId3">
            <a:alphaModFix/>
          </a:blip>
          <a:stretch>
            <a:fillRect/>
          </a:stretch>
        </p:blipFill>
        <p:spPr>
          <a:xfrm>
            <a:off x="577500" y="3617286"/>
            <a:ext cx="3663900" cy="1279400"/>
          </a:xfrm>
          <a:prstGeom prst="rect">
            <a:avLst/>
          </a:prstGeom>
          <a:noFill/>
          <a:ln>
            <a:noFill/>
          </a:ln>
        </p:spPr>
      </p:pic>
      <p:pic>
        <p:nvPicPr>
          <p:cNvPr id="295" name="Google Shape;295;p22"/>
          <p:cNvPicPr preferRelativeResize="0"/>
          <p:nvPr/>
        </p:nvPicPr>
        <p:blipFill>
          <a:blip r:embed="rId4">
            <a:alphaModFix/>
          </a:blip>
          <a:stretch>
            <a:fillRect/>
          </a:stretch>
        </p:blipFill>
        <p:spPr>
          <a:xfrm>
            <a:off x="7002900" y="3617275"/>
            <a:ext cx="1839850" cy="1049250"/>
          </a:xfrm>
          <a:prstGeom prst="rect">
            <a:avLst/>
          </a:prstGeom>
          <a:noFill/>
          <a:ln>
            <a:noFill/>
          </a:ln>
        </p:spPr>
      </p:pic>
      <p:pic>
        <p:nvPicPr>
          <p:cNvPr id="296" name="Google Shape;296;p22"/>
          <p:cNvPicPr preferRelativeResize="0"/>
          <p:nvPr/>
        </p:nvPicPr>
        <p:blipFill>
          <a:blip r:embed="rId5">
            <a:alphaModFix/>
          </a:blip>
          <a:stretch>
            <a:fillRect/>
          </a:stretch>
        </p:blipFill>
        <p:spPr>
          <a:xfrm>
            <a:off x="4616300" y="3809577"/>
            <a:ext cx="960435" cy="718500"/>
          </a:xfrm>
          <a:prstGeom prst="rect">
            <a:avLst/>
          </a:prstGeom>
          <a:noFill/>
          <a:ln>
            <a:noFill/>
          </a:ln>
        </p:spPr>
      </p:pic>
      <p:pic>
        <p:nvPicPr>
          <p:cNvPr id="297" name="Google Shape;297;p22"/>
          <p:cNvPicPr preferRelativeResize="0"/>
          <p:nvPr/>
        </p:nvPicPr>
        <p:blipFill>
          <a:blip r:embed="rId6">
            <a:alphaModFix/>
          </a:blip>
          <a:stretch>
            <a:fillRect/>
          </a:stretch>
        </p:blipFill>
        <p:spPr>
          <a:xfrm>
            <a:off x="5705300" y="3766250"/>
            <a:ext cx="1169016" cy="805150"/>
          </a:xfrm>
          <a:prstGeom prst="rect">
            <a:avLst/>
          </a:prstGeom>
          <a:noFill/>
          <a:ln>
            <a:noFill/>
          </a:ln>
        </p:spPr>
      </p:pic>
      <p:sp>
        <p:nvSpPr>
          <p:cNvPr id="298" name="Google Shape;298;p22"/>
          <p:cNvSpPr txBox="1"/>
          <p:nvPr>
            <p:ph idx="2" type="title"/>
          </p:nvPr>
        </p:nvSpPr>
        <p:spPr>
          <a:xfrm>
            <a:off x="4709350" y="4528075"/>
            <a:ext cx="774300" cy="4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1B212C"/>
                </a:solidFill>
              </a:rPr>
              <a:t>Extrinsic</a:t>
            </a:r>
            <a:endParaRPr sz="900">
              <a:solidFill>
                <a:srgbClr val="1B212C"/>
              </a:solidFill>
            </a:endParaRPr>
          </a:p>
          <a:p>
            <a:pPr indent="0" lvl="0" marL="0" rtl="0" algn="ctr">
              <a:spcBef>
                <a:spcPts val="0"/>
              </a:spcBef>
              <a:spcAft>
                <a:spcPts val="0"/>
              </a:spcAft>
              <a:buNone/>
            </a:pPr>
            <a:r>
              <a:rPr lang="en-GB" sz="900">
                <a:solidFill>
                  <a:srgbClr val="1B212C"/>
                </a:solidFill>
              </a:rPr>
              <a:t>Matrix</a:t>
            </a:r>
            <a:endParaRPr sz="900">
              <a:solidFill>
                <a:srgbClr val="1B212C"/>
              </a:solidFill>
            </a:endParaRPr>
          </a:p>
        </p:txBody>
      </p:sp>
      <p:sp>
        <p:nvSpPr>
          <p:cNvPr id="299" name="Google Shape;299;p22"/>
          <p:cNvSpPr txBox="1"/>
          <p:nvPr>
            <p:ph idx="2" type="title"/>
          </p:nvPr>
        </p:nvSpPr>
        <p:spPr>
          <a:xfrm>
            <a:off x="5856113" y="4528075"/>
            <a:ext cx="774300" cy="4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1B212C"/>
                </a:solidFill>
              </a:rPr>
              <a:t>Intrinsic</a:t>
            </a:r>
            <a:endParaRPr sz="900">
              <a:solidFill>
                <a:srgbClr val="1B212C"/>
              </a:solidFill>
            </a:endParaRPr>
          </a:p>
          <a:p>
            <a:pPr indent="0" lvl="0" marL="0" rtl="0" algn="ctr">
              <a:spcBef>
                <a:spcPts val="0"/>
              </a:spcBef>
              <a:spcAft>
                <a:spcPts val="0"/>
              </a:spcAft>
              <a:buNone/>
            </a:pPr>
            <a:r>
              <a:rPr lang="en-GB" sz="900">
                <a:solidFill>
                  <a:srgbClr val="1B212C"/>
                </a:solidFill>
              </a:rPr>
              <a:t>Matrix</a:t>
            </a:r>
            <a:endParaRPr sz="900">
              <a:solidFill>
                <a:srgbClr val="1B212C"/>
              </a:solidFill>
            </a:endParaRPr>
          </a:p>
        </p:txBody>
      </p:sp>
      <p:sp>
        <p:nvSpPr>
          <p:cNvPr id="300" name="Google Shape;300;p22"/>
          <p:cNvSpPr txBox="1"/>
          <p:nvPr>
            <p:ph idx="2" type="title"/>
          </p:nvPr>
        </p:nvSpPr>
        <p:spPr>
          <a:xfrm>
            <a:off x="7535663" y="4528075"/>
            <a:ext cx="774300" cy="4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1B212C"/>
                </a:solidFill>
              </a:rPr>
              <a:t>Projection</a:t>
            </a:r>
            <a:endParaRPr sz="900">
              <a:solidFill>
                <a:srgbClr val="1B212C"/>
              </a:solidFill>
            </a:endParaRPr>
          </a:p>
          <a:p>
            <a:pPr indent="0" lvl="0" marL="0" rtl="0" algn="ctr">
              <a:spcBef>
                <a:spcPts val="0"/>
              </a:spcBef>
              <a:spcAft>
                <a:spcPts val="0"/>
              </a:spcAft>
              <a:buNone/>
            </a:pPr>
            <a:r>
              <a:rPr lang="en-GB" sz="900">
                <a:solidFill>
                  <a:srgbClr val="1B212C"/>
                </a:solidFill>
              </a:rPr>
              <a:t>Matrix</a:t>
            </a:r>
            <a:endParaRPr sz="900">
              <a:solidFill>
                <a:srgbClr val="1B212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Calibration Process</a:t>
            </a:r>
            <a:endParaRPr/>
          </a:p>
        </p:txBody>
      </p:sp>
      <p:sp>
        <p:nvSpPr>
          <p:cNvPr id="306" name="Google Shape;306;p23"/>
          <p:cNvSpPr txBox="1"/>
          <p:nvPr/>
        </p:nvSpPr>
        <p:spPr>
          <a:xfrm>
            <a:off x="1297500" y="10872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07" name="Google Shape;307;p23"/>
          <p:cNvSpPr txBox="1"/>
          <p:nvPr>
            <p:ph idx="1" type="body"/>
          </p:nvPr>
        </p:nvSpPr>
        <p:spPr>
          <a:xfrm>
            <a:off x="2030400" y="1087250"/>
            <a:ext cx="31518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Take some images of an object of known geometry</a:t>
            </a:r>
            <a:endParaRPr>
              <a:solidFill>
                <a:srgbClr val="FFFFFF"/>
              </a:solidFill>
            </a:endParaRPr>
          </a:p>
        </p:txBody>
      </p:sp>
      <p:sp>
        <p:nvSpPr>
          <p:cNvPr id="308" name="Google Shape;308;p23"/>
          <p:cNvSpPr txBox="1"/>
          <p:nvPr/>
        </p:nvSpPr>
        <p:spPr>
          <a:xfrm>
            <a:off x="1297500" y="20020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09" name="Google Shape;309;p23"/>
          <p:cNvSpPr txBox="1"/>
          <p:nvPr>
            <p:ph idx="1" type="body"/>
          </p:nvPr>
        </p:nvSpPr>
        <p:spPr>
          <a:xfrm>
            <a:off x="2030400" y="2002100"/>
            <a:ext cx="30669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Find correspondences between the 3D scene points and the image points.</a:t>
            </a:r>
            <a:endParaRPr>
              <a:solidFill>
                <a:srgbClr val="FFFFFF"/>
              </a:solidFill>
            </a:endParaRPr>
          </a:p>
        </p:txBody>
      </p:sp>
      <p:sp>
        <p:nvSpPr>
          <p:cNvPr id="310" name="Google Shape;310;p23"/>
          <p:cNvSpPr txBox="1"/>
          <p:nvPr/>
        </p:nvSpPr>
        <p:spPr>
          <a:xfrm>
            <a:off x="1297500" y="29169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11" name="Google Shape;311;p23"/>
          <p:cNvSpPr txBox="1"/>
          <p:nvPr>
            <p:ph idx="1" type="body"/>
          </p:nvPr>
        </p:nvSpPr>
        <p:spPr>
          <a:xfrm>
            <a:off x="2030400" y="2916950"/>
            <a:ext cx="31212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Plot the information from step 2 into the projection matrix equation</a:t>
            </a:r>
            <a:endParaRPr>
              <a:solidFill>
                <a:srgbClr val="FFFFFF"/>
              </a:solidFill>
            </a:endParaRPr>
          </a:p>
        </p:txBody>
      </p:sp>
      <p:sp>
        <p:nvSpPr>
          <p:cNvPr id="312" name="Google Shape;312;p23"/>
          <p:cNvSpPr txBox="1"/>
          <p:nvPr/>
        </p:nvSpPr>
        <p:spPr>
          <a:xfrm>
            <a:off x="1297500" y="38317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313" name="Google Shape;313;p23"/>
          <p:cNvSpPr txBox="1"/>
          <p:nvPr>
            <p:ph idx="1" type="body"/>
          </p:nvPr>
        </p:nvSpPr>
        <p:spPr>
          <a:xfrm>
            <a:off x="2030400" y="3831825"/>
            <a:ext cx="30669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Rearrange</a:t>
            </a:r>
            <a:r>
              <a:rPr lang="en-GB">
                <a:solidFill>
                  <a:srgbClr val="FFFFFF"/>
                </a:solidFill>
              </a:rPr>
              <a:t> the terms considering every point and solve for the Projection Matrix</a:t>
            </a:r>
            <a:endParaRPr>
              <a:solidFill>
                <a:srgbClr val="FFFFFF"/>
              </a:solidFill>
            </a:endParaRPr>
          </a:p>
        </p:txBody>
      </p:sp>
      <p:pic>
        <p:nvPicPr>
          <p:cNvPr id="314" name="Google Shape;314;p23"/>
          <p:cNvPicPr preferRelativeResize="0"/>
          <p:nvPr/>
        </p:nvPicPr>
        <p:blipFill>
          <a:blip r:embed="rId3">
            <a:alphaModFix/>
          </a:blip>
          <a:stretch>
            <a:fillRect/>
          </a:stretch>
        </p:blipFill>
        <p:spPr>
          <a:xfrm>
            <a:off x="5318800" y="2842126"/>
            <a:ext cx="1689425" cy="665550"/>
          </a:xfrm>
          <a:prstGeom prst="rect">
            <a:avLst/>
          </a:prstGeom>
          <a:noFill/>
          <a:ln>
            <a:noFill/>
          </a:ln>
        </p:spPr>
      </p:pic>
      <p:pic>
        <p:nvPicPr>
          <p:cNvPr id="315" name="Google Shape;315;p23"/>
          <p:cNvPicPr preferRelativeResize="0"/>
          <p:nvPr/>
        </p:nvPicPr>
        <p:blipFill>
          <a:blip r:embed="rId4">
            <a:alphaModFix/>
          </a:blip>
          <a:stretch>
            <a:fillRect/>
          </a:stretch>
        </p:blipFill>
        <p:spPr>
          <a:xfrm>
            <a:off x="5182200" y="1938675"/>
            <a:ext cx="3583900" cy="766175"/>
          </a:xfrm>
          <a:prstGeom prst="rect">
            <a:avLst/>
          </a:prstGeom>
          <a:noFill/>
          <a:ln>
            <a:noFill/>
          </a:ln>
        </p:spPr>
      </p:pic>
      <p:pic>
        <p:nvPicPr>
          <p:cNvPr id="316" name="Google Shape;316;p23"/>
          <p:cNvPicPr preferRelativeResize="0"/>
          <p:nvPr/>
        </p:nvPicPr>
        <p:blipFill rotWithShape="1">
          <a:blip r:embed="rId5">
            <a:alphaModFix/>
          </a:blip>
          <a:srcRect b="2102" l="0" r="0" t="4054"/>
          <a:stretch/>
        </p:blipFill>
        <p:spPr>
          <a:xfrm>
            <a:off x="5097300" y="3523600"/>
            <a:ext cx="3477625" cy="1425200"/>
          </a:xfrm>
          <a:prstGeom prst="rect">
            <a:avLst/>
          </a:prstGeom>
          <a:noFill/>
          <a:ln>
            <a:noFill/>
          </a:ln>
        </p:spPr>
      </p:pic>
      <p:pic>
        <p:nvPicPr>
          <p:cNvPr id="317" name="Google Shape;317;p23"/>
          <p:cNvPicPr preferRelativeResize="0"/>
          <p:nvPr/>
        </p:nvPicPr>
        <p:blipFill rotWithShape="1">
          <a:blip r:embed="rId6">
            <a:alphaModFix/>
          </a:blip>
          <a:srcRect b="8568" l="13615" r="2180" t="16726"/>
          <a:stretch/>
        </p:blipFill>
        <p:spPr>
          <a:xfrm rot="10800000">
            <a:off x="6172025" y="-29725"/>
            <a:ext cx="3028800" cy="28134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4"/>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Camera Calibration</a:t>
            </a:r>
            <a:endParaRPr sz="1000"/>
          </a:p>
        </p:txBody>
      </p:sp>
      <p:sp>
        <p:nvSpPr>
          <p:cNvPr id="323" name="Google Shape;323;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Risultati</a:t>
            </a:r>
            <a:endParaRPr/>
          </a:p>
        </p:txBody>
      </p:sp>
      <p:sp>
        <p:nvSpPr>
          <p:cNvPr id="324" name="Google Shape;324;p24"/>
          <p:cNvSpPr txBox="1"/>
          <p:nvPr>
            <p:ph idx="1" type="body"/>
          </p:nvPr>
        </p:nvSpPr>
        <p:spPr>
          <a:xfrm>
            <a:off x="1297500" y="1540725"/>
            <a:ext cx="6096900" cy="29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code has been tested using a Sony a7IV which has a full frame sensor of 35.8 x 23.8mm combined with a Sigma art 24mm f1.4 lens which exhibits a noticeable amount of distortion, its field of view is 84.1 </a:t>
            </a:r>
            <a:r>
              <a:rPr lang="en-GB">
                <a:solidFill>
                  <a:srgbClr val="FFFFFF"/>
                </a:solidFill>
              </a:rPr>
              <a:t>degrees </a:t>
            </a:r>
            <a:r>
              <a:rPr lang="en-GB">
                <a:solidFill>
                  <a:srgbClr val="FFFFFF"/>
                </a:solidFill>
              </a:rPr>
              <a:t>and the settings used were: </a:t>
            </a:r>
            <a:endParaRPr>
              <a:solidFill>
                <a:srgbClr val="FFFFFF"/>
              </a:solidFill>
            </a:endParaRPr>
          </a:p>
          <a:p>
            <a:pPr indent="-311150" lvl="0" marL="457200" rtl="0" algn="l">
              <a:spcBef>
                <a:spcPts val="1600"/>
              </a:spcBef>
              <a:spcAft>
                <a:spcPts val="0"/>
              </a:spcAft>
              <a:buClr>
                <a:srgbClr val="FFFFFF"/>
              </a:buClr>
              <a:buSzPts val="1300"/>
              <a:buChar char="●"/>
            </a:pPr>
            <a:r>
              <a:rPr lang="en-GB">
                <a:solidFill>
                  <a:srgbClr val="FFFFFF"/>
                </a:solidFill>
              </a:rPr>
              <a:t> Shutter speed: 1/125</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Aperture: f 2.2</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ISO: 800</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Lens distortion correction: off</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Lens chromatic aberration correction: off</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Lens vignetting correction: off</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File: JPG 33mpx downsampled to 1620x1080 (3:2 aspect ratio)</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25" name="Google Shape;325;p24"/>
          <p:cNvPicPr preferRelativeResize="0"/>
          <p:nvPr/>
        </p:nvPicPr>
        <p:blipFill rotWithShape="1">
          <a:blip r:embed="rId3">
            <a:alphaModFix/>
          </a:blip>
          <a:srcRect b="0" l="21683" r="6538" t="0"/>
          <a:stretch/>
        </p:blipFill>
        <p:spPr>
          <a:xfrm rot="10800000">
            <a:off x="6480575" y="5150"/>
            <a:ext cx="2657700" cy="24684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idx="2" type="title"/>
          </p:nvPr>
        </p:nvSpPr>
        <p:spPr>
          <a:xfrm>
            <a:off x="1297500" y="459504"/>
            <a:ext cx="3318900" cy="7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Stereo Vision</a:t>
            </a:r>
            <a:endParaRPr sz="2400"/>
          </a:p>
        </p:txBody>
      </p:sp>
      <p:sp>
        <p:nvSpPr>
          <p:cNvPr id="331" name="Google Shape;331;p25"/>
          <p:cNvSpPr txBox="1"/>
          <p:nvPr>
            <p:ph idx="4294967295" type="body"/>
          </p:nvPr>
        </p:nvSpPr>
        <p:spPr>
          <a:xfrm>
            <a:off x="1297500" y="1536650"/>
            <a:ext cx="7038900" cy="18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system is composed by two identical cameras, they share the same intrinsic parameters and they are separated by a horizontal </a:t>
            </a:r>
            <a:r>
              <a:rPr b="1" lang="en-GB"/>
              <a:t>Baseline b</a:t>
            </a:r>
            <a:r>
              <a:rPr lang="en-GB"/>
              <a:t>.</a:t>
            </a:r>
            <a:endParaRPr/>
          </a:p>
          <a:p>
            <a:pPr indent="0" lvl="0" marL="0" rtl="0" algn="l">
              <a:spcBef>
                <a:spcPts val="1600"/>
              </a:spcBef>
              <a:spcAft>
                <a:spcPts val="0"/>
              </a:spcAft>
              <a:buNone/>
            </a:pPr>
            <a:r>
              <a:rPr lang="en-GB"/>
              <a:t>A key element  we have is the distance relation between cameras which is called Disparity. It is inversely proportional to the </a:t>
            </a:r>
            <a:r>
              <a:rPr i="1" lang="en-GB"/>
              <a:t>z depth</a:t>
            </a:r>
            <a:r>
              <a:rPr lang="en-GB"/>
              <a:t> and proportional to the </a:t>
            </a:r>
            <a:r>
              <a:rPr b="1" lang="en-GB"/>
              <a:t>Baseline</a:t>
            </a:r>
            <a:r>
              <a:rPr lang="en-GB"/>
              <a:t>, in other words, if a point is closer to the camera, the disparity is bigger and if a point is far away from the camera, the disparity is close to 0. On the other hand, a bigger Baseline will result on a bigger disparity.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32" name="Google Shape;332;p25"/>
          <p:cNvPicPr preferRelativeResize="0"/>
          <p:nvPr/>
        </p:nvPicPr>
        <p:blipFill>
          <a:blip r:embed="rId3">
            <a:alphaModFix/>
          </a:blip>
          <a:stretch>
            <a:fillRect/>
          </a:stretch>
        </p:blipFill>
        <p:spPr>
          <a:xfrm>
            <a:off x="904551" y="3490775"/>
            <a:ext cx="2119574" cy="1652725"/>
          </a:xfrm>
          <a:prstGeom prst="rect">
            <a:avLst/>
          </a:prstGeom>
          <a:noFill/>
          <a:ln>
            <a:noFill/>
          </a:ln>
        </p:spPr>
      </p:pic>
      <p:pic>
        <p:nvPicPr>
          <p:cNvPr id="333" name="Google Shape;333;p25"/>
          <p:cNvPicPr preferRelativeResize="0"/>
          <p:nvPr/>
        </p:nvPicPr>
        <p:blipFill>
          <a:blip r:embed="rId4">
            <a:alphaModFix/>
          </a:blip>
          <a:stretch>
            <a:fillRect/>
          </a:stretch>
        </p:blipFill>
        <p:spPr>
          <a:xfrm>
            <a:off x="3449900" y="3945850"/>
            <a:ext cx="2058350" cy="638550"/>
          </a:xfrm>
          <a:prstGeom prst="rect">
            <a:avLst/>
          </a:prstGeom>
          <a:noFill/>
          <a:ln>
            <a:noFill/>
          </a:ln>
        </p:spPr>
      </p:pic>
      <p:pic>
        <p:nvPicPr>
          <p:cNvPr id="334" name="Google Shape;334;p25"/>
          <p:cNvPicPr preferRelativeResize="0"/>
          <p:nvPr/>
        </p:nvPicPr>
        <p:blipFill>
          <a:blip r:embed="rId5">
            <a:alphaModFix/>
          </a:blip>
          <a:stretch>
            <a:fillRect/>
          </a:stretch>
        </p:blipFill>
        <p:spPr>
          <a:xfrm>
            <a:off x="5812800" y="4062825"/>
            <a:ext cx="2523600" cy="40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